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303" r:id="rId4"/>
    <p:sldId id="304" r:id="rId5"/>
    <p:sldId id="298" r:id="rId6"/>
    <p:sldId id="264" r:id="rId7"/>
    <p:sldId id="305" r:id="rId8"/>
    <p:sldId id="306" r:id="rId9"/>
    <p:sldId id="297" r:id="rId10"/>
    <p:sldId id="279" r:id="rId11"/>
    <p:sldId id="268" r:id="rId12"/>
    <p:sldId id="269" r:id="rId13"/>
    <p:sldId id="270"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C00CC"/>
    <a:srgbClr val="00CCFF"/>
    <a:srgbClr val="EE4367"/>
    <a:srgbClr val="13A89E"/>
    <a:srgbClr val="FF6600"/>
    <a:srgbClr val="1DB63A"/>
    <a:srgbClr val="CEE2D7"/>
    <a:srgbClr val="066787"/>
    <a:srgbClr val="CF1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5" autoAdjust="0"/>
    <p:restoredTop sz="94660"/>
  </p:normalViewPr>
  <p:slideViewPr>
    <p:cSldViewPr snapToGrid="0">
      <p:cViewPr varScale="1">
        <p:scale>
          <a:sx n="69" d="100"/>
          <a:sy n="69"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460CF7-1785-465E-A750-9D04373FCD58}"/>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775BCE35-DB65-4384-A22F-8F9D0B3827B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CCEDC5-AAC2-4449-822C-5E34F52EFCFD}"/>
              </a:ext>
            </a:extLst>
          </p:cNvPr>
          <p:cNvSpPr>
            <a:spLocks noGrp="1"/>
          </p:cNvSpPr>
          <p:nvPr>
            <p:ph type="sldNum" sz="quarter" idx="12"/>
          </p:nvPr>
        </p:nvSpPr>
        <p:spPr/>
        <p:txBody>
          <a:bodyPr/>
          <a:lstStyle/>
          <a:p>
            <a:fld id="{F4FDBE3C-7FF7-44CE-8611-1B757FD57DAF}" type="slidenum">
              <a:rPr lang="vi-VN" smtClean="0"/>
              <a:t>‹#›</a:t>
            </a:fld>
            <a:endParaRPr lang="vi-VN"/>
          </a:p>
        </p:txBody>
      </p:sp>
      <p:pic>
        <p:nvPicPr>
          <p:cNvPr id="11" name="Picture 10">
            <a:extLst>
              <a:ext uri="{FF2B5EF4-FFF2-40B4-BE49-F238E27FC236}">
                <a16:creationId xmlns:a16="http://schemas.microsoft.com/office/drawing/2014/main" id="{553ED81B-5C81-41B5-A703-04D07BE218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75697" cy="6858000"/>
          </a:xfrm>
          <a:prstGeom prst="rect">
            <a:avLst/>
          </a:prstGeom>
        </p:spPr>
      </p:pic>
      <p:sp>
        <p:nvSpPr>
          <p:cNvPr id="12" name="Rectangle 11">
            <a:extLst>
              <a:ext uri="{FF2B5EF4-FFF2-40B4-BE49-F238E27FC236}">
                <a16:creationId xmlns:a16="http://schemas.microsoft.com/office/drawing/2014/main" id="{AE3F4050-F618-4D2A-8919-9C50C32D8DA8}"/>
              </a:ext>
            </a:extLst>
          </p:cNvPr>
          <p:cNvSpPr/>
          <p:nvPr userDrawn="1"/>
        </p:nvSpPr>
        <p:spPr>
          <a:xfrm>
            <a:off x="0" y="-1"/>
            <a:ext cx="11020926"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5746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48FB-C198-483A-9A56-B66027AA69A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C322A895-7C5F-495E-8A85-21DA7CC5E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C8014A0-2CD0-4104-BA7D-33BE3038D2EE}"/>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1BF73F71-F68F-463E-89FA-D87D2D9D2C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514035F-D29E-47EF-963D-487F2EBC931E}"/>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239027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BB1694-03CF-45D3-AA97-80319E8D67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00FEB9-30CE-40A6-A3D5-12B0A81309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3CDE929-BDEF-4424-9A08-A039E8CE3E82}"/>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38337E08-C59A-48DE-A570-221E9801BD4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23B8983-3976-44E2-87B8-C17EBA5B8FD9}"/>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22720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3B0B-32A6-46F5-9AEA-44E0A42495F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2EA520-68FB-49C9-B24C-D6ABC279B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C24D197-0BD0-499B-B439-12071B0CD26F}"/>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4ED6C625-76A5-4A23-BA56-0B2B8C166D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B6C2668-8300-4881-8810-BCEAC4921837}"/>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694447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719DE73-F97D-488C-9A42-643F23A68BBD}"/>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DDE96DC6-BD0A-4913-8542-B049C583F25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47BC377-BA5D-47FA-ABEE-B7D51070A86F}"/>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73347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6A95-DF51-4C4B-A74B-AFEF345D3B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61752-FF08-42DC-BAAF-DEC63B614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0DA02F6-4E40-4C56-9360-5A748AD7B7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C8C4879-1756-4A13-8CF7-7914709BCF97}"/>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6" name="Footer Placeholder 5">
            <a:extLst>
              <a:ext uri="{FF2B5EF4-FFF2-40B4-BE49-F238E27FC236}">
                <a16:creationId xmlns:a16="http://schemas.microsoft.com/office/drawing/2014/main" id="{906C79DA-DD03-4CC6-A0B2-ABC97C7C463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050B651-C12C-4E6C-A1DE-D5D0DA641E27}"/>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452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4903-C617-422B-B8C4-1BEE5DC02459}"/>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994AA81-2584-4D3A-A82A-9348234C0F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21BE9-DD7F-4BBC-A4E9-3468662F46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513B7F2-F702-454B-B985-C746C251A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BFE2E-D38C-4F19-BCDF-8CB96E29A5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E0E48E8-924B-4418-B721-ADD4713C55C9}"/>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8" name="Footer Placeholder 7">
            <a:extLst>
              <a:ext uri="{FF2B5EF4-FFF2-40B4-BE49-F238E27FC236}">
                <a16:creationId xmlns:a16="http://schemas.microsoft.com/office/drawing/2014/main" id="{7EF5E690-72A4-44A8-949F-C368D16114F9}"/>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A0D9D0E-915E-49AF-946F-7B1E68C37D7F}"/>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77540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F4DC78-326E-4A7A-9129-D03DFDAD9F28}"/>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4" name="Footer Placeholder 3">
            <a:extLst>
              <a:ext uri="{FF2B5EF4-FFF2-40B4-BE49-F238E27FC236}">
                <a16:creationId xmlns:a16="http://schemas.microsoft.com/office/drawing/2014/main" id="{ED6BCF4B-B0F5-44BD-8380-D3453CF540D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E269400-45FE-4772-B43F-4D36ACC2447E}"/>
              </a:ext>
            </a:extLst>
          </p:cNvPr>
          <p:cNvSpPr>
            <a:spLocks noGrp="1"/>
          </p:cNvSpPr>
          <p:nvPr>
            <p:ph type="sldNum" sz="quarter" idx="12"/>
          </p:nvPr>
        </p:nvSpPr>
        <p:spPr/>
        <p:txBody>
          <a:bodyPr/>
          <a:lstStyle/>
          <a:p>
            <a:fld id="{F4FDBE3C-7FF7-44CE-8611-1B757FD57DAF}" type="slidenum">
              <a:rPr lang="vi-VN" smtClean="0"/>
              <a:t>‹#›</a:t>
            </a:fld>
            <a:endParaRPr lang="vi-VN"/>
          </a:p>
        </p:txBody>
      </p:sp>
      <p:sp>
        <p:nvSpPr>
          <p:cNvPr id="6" name="Freeform: Shape 5">
            <a:extLst>
              <a:ext uri="{FF2B5EF4-FFF2-40B4-BE49-F238E27FC236}">
                <a16:creationId xmlns:a16="http://schemas.microsoft.com/office/drawing/2014/main" id="{A4223C06-3CB1-425C-BE28-CFE904807136}"/>
              </a:ext>
            </a:extLst>
          </p:cNvPr>
          <p:cNvSpPr/>
          <p:nvPr userDrawn="1"/>
        </p:nvSpPr>
        <p:spPr>
          <a:xfrm>
            <a:off x="0" y="1235242"/>
            <a:ext cx="10991850" cy="641684"/>
          </a:xfrm>
          <a:custGeom>
            <a:avLst/>
            <a:gdLst>
              <a:gd name="connsiteX0" fmla="*/ 16042 w 7924800"/>
              <a:gd name="connsiteY0" fmla="*/ 593558 h 593558"/>
              <a:gd name="connsiteX1" fmla="*/ 7620000 w 7924800"/>
              <a:gd name="connsiteY1" fmla="*/ 593558 h 593558"/>
              <a:gd name="connsiteX2" fmla="*/ 7924800 w 7924800"/>
              <a:gd name="connsiteY2" fmla="*/ 0 h 593558"/>
              <a:gd name="connsiteX3" fmla="*/ 0 w 7924800"/>
              <a:gd name="connsiteY3" fmla="*/ 0 h 593558"/>
              <a:gd name="connsiteX4" fmla="*/ 16042 w 7924800"/>
              <a:gd name="connsiteY4" fmla="*/ 593558 h 593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4800" h="593558">
                <a:moveTo>
                  <a:pt x="16042" y="593558"/>
                </a:moveTo>
                <a:lnTo>
                  <a:pt x="7620000" y="593558"/>
                </a:lnTo>
                <a:lnTo>
                  <a:pt x="7924800" y="0"/>
                </a:lnTo>
                <a:lnTo>
                  <a:pt x="0" y="0"/>
                </a:lnTo>
                <a:lnTo>
                  <a:pt x="16042" y="593558"/>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55177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8E36F-9A49-40AB-94E4-4EE179F4E124}"/>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3" name="Footer Placeholder 2">
            <a:extLst>
              <a:ext uri="{FF2B5EF4-FFF2-40B4-BE49-F238E27FC236}">
                <a16:creationId xmlns:a16="http://schemas.microsoft.com/office/drawing/2014/main" id="{C6872186-0A5B-4799-A80A-94E889F4C5B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191CF5F-161E-4C76-947C-E1AD46550521}"/>
              </a:ext>
            </a:extLst>
          </p:cNvPr>
          <p:cNvSpPr>
            <a:spLocks noGrp="1"/>
          </p:cNvSpPr>
          <p:nvPr>
            <p:ph type="sldNum" sz="quarter" idx="12"/>
          </p:nvPr>
        </p:nvSpPr>
        <p:spPr/>
        <p:txBody>
          <a:bodyPr/>
          <a:lstStyle/>
          <a:p>
            <a:fld id="{F4FDBE3C-7FF7-44CE-8611-1B757FD57DAF}" type="slidenum">
              <a:rPr lang="vi-VN" smtClean="0"/>
              <a:t>‹#›</a:t>
            </a:fld>
            <a:endParaRPr lang="vi-VN"/>
          </a:p>
        </p:txBody>
      </p:sp>
      <p:pic>
        <p:nvPicPr>
          <p:cNvPr id="27" name="Picture 26">
            <a:extLst>
              <a:ext uri="{FF2B5EF4-FFF2-40B4-BE49-F238E27FC236}">
                <a16:creationId xmlns:a16="http://schemas.microsoft.com/office/drawing/2014/main" id="{42BF1D71-A445-44DD-A2DD-4AB9F205E6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82662" y="6363012"/>
            <a:ext cx="471469" cy="470756"/>
          </a:xfrm>
          <a:prstGeom prst="rect">
            <a:avLst/>
          </a:prstGeom>
        </p:spPr>
      </p:pic>
      <p:sp>
        <p:nvSpPr>
          <p:cNvPr id="28" name="Rectangle 27">
            <a:extLst>
              <a:ext uri="{FF2B5EF4-FFF2-40B4-BE49-F238E27FC236}">
                <a16:creationId xmlns:a16="http://schemas.microsoft.com/office/drawing/2014/main" id="{D8AC36D9-4255-47E4-8CF1-4B4F5A1FEB4B}"/>
              </a:ext>
            </a:extLst>
          </p:cNvPr>
          <p:cNvSpPr/>
          <p:nvPr userDrawn="1"/>
        </p:nvSpPr>
        <p:spPr>
          <a:xfrm>
            <a:off x="11682662" y="6363012"/>
            <a:ext cx="471469" cy="470756"/>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7617695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2581E-E9C3-43C4-9A7A-3601B0662D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1FAB359-D02A-4B2E-A16F-52EB07D90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01EF68AA-1E7C-411A-A38E-BE6D38AAE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AE0C4-DFC4-4A29-A767-DE73F31A2F77}"/>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6" name="Footer Placeholder 5">
            <a:extLst>
              <a:ext uri="{FF2B5EF4-FFF2-40B4-BE49-F238E27FC236}">
                <a16:creationId xmlns:a16="http://schemas.microsoft.com/office/drawing/2014/main" id="{C5F9ADA4-594F-4AB2-80AB-19998B3F23A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68248F7-B08B-4296-923D-350B62AA6694}"/>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134896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A42F-43DE-4FCE-BC43-60102305E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9D228B8-DB03-48FB-9FF7-F16B2EC173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84DC0DE-A3A1-46CB-A59F-825EEE7D7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C4DBF6-3EE0-41DC-90EC-4010A4EB6E24}"/>
              </a:ext>
            </a:extLst>
          </p:cNvPr>
          <p:cNvSpPr>
            <a:spLocks noGrp="1"/>
          </p:cNvSpPr>
          <p:nvPr>
            <p:ph type="dt" sz="half" idx="10"/>
          </p:nvPr>
        </p:nvSpPr>
        <p:spPr/>
        <p:txBody>
          <a:bodyPr/>
          <a:lstStyle/>
          <a:p>
            <a:fld id="{F7C12FCE-2274-483B-A722-0D11E37C17E7}" type="datetimeFigureOut">
              <a:rPr lang="vi-VN" smtClean="0"/>
              <a:t>02/06/2020</a:t>
            </a:fld>
            <a:endParaRPr lang="vi-VN"/>
          </a:p>
        </p:txBody>
      </p:sp>
      <p:sp>
        <p:nvSpPr>
          <p:cNvPr id="6" name="Footer Placeholder 5">
            <a:extLst>
              <a:ext uri="{FF2B5EF4-FFF2-40B4-BE49-F238E27FC236}">
                <a16:creationId xmlns:a16="http://schemas.microsoft.com/office/drawing/2014/main" id="{50D2C872-6C31-4E38-8B68-5939E31825F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C9F1AC7-31D5-4BA9-850B-1CA9CFFFF01E}"/>
              </a:ext>
            </a:extLst>
          </p:cNvPr>
          <p:cNvSpPr>
            <a:spLocks noGrp="1"/>
          </p:cNvSpPr>
          <p:nvPr>
            <p:ph type="sldNum" sz="quarter" idx="12"/>
          </p:nvPr>
        </p:nvSpPr>
        <p:spPr/>
        <p:txBody>
          <a:bodyPr/>
          <a:lstStyle/>
          <a:p>
            <a:fld id="{F4FDBE3C-7FF7-44CE-8611-1B757FD57DAF}" type="slidenum">
              <a:rPr lang="vi-VN" smtClean="0"/>
              <a:t>‹#›</a:t>
            </a:fld>
            <a:endParaRPr lang="vi-VN"/>
          </a:p>
        </p:txBody>
      </p:sp>
    </p:spTree>
    <p:extLst>
      <p:ext uri="{BB962C8B-B14F-4D97-AF65-F5344CB8AC3E}">
        <p14:creationId xmlns:p14="http://schemas.microsoft.com/office/powerpoint/2010/main" val="76841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E5817A-AE38-4E6C-86D6-A176D86A18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4D9DDC9-13A8-4EE0-A788-97155A65C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92EDFC5-63DD-4825-ABB4-55F37A2B92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12FCE-2274-483B-A722-0D11E37C17E7}" type="datetimeFigureOut">
              <a:rPr lang="vi-VN" smtClean="0"/>
              <a:t>02/06/2020</a:t>
            </a:fld>
            <a:endParaRPr lang="vi-VN"/>
          </a:p>
        </p:txBody>
      </p:sp>
      <p:sp>
        <p:nvSpPr>
          <p:cNvPr id="5" name="Footer Placeholder 4">
            <a:extLst>
              <a:ext uri="{FF2B5EF4-FFF2-40B4-BE49-F238E27FC236}">
                <a16:creationId xmlns:a16="http://schemas.microsoft.com/office/drawing/2014/main" id="{08D4BF5A-8A56-4944-9471-E1A10D63B6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2D18844-185B-4838-BCB5-40966C7F75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DBE3C-7FF7-44CE-8611-1B757FD57DAF}" type="slidenum">
              <a:rPr lang="vi-VN" smtClean="0"/>
              <a:t>‹#›</a:t>
            </a:fld>
            <a:endParaRPr lang="vi-VN"/>
          </a:p>
        </p:txBody>
      </p:sp>
    </p:spTree>
    <p:extLst>
      <p:ext uri="{BB962C8B-B14F-4D97-AF65-F5344CB8AC3E}">
        <p14:creationId xmlns:p14="http://schemas.microsoft.com/office/powerpoint/2010/main" val="245534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lienhe@khangphuc.v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lienhe@khangphuc.vn" TargetMode="External"/><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72F1235B-A8B9-4405-9956-006F6DD40CF6}"/>
              </a:ext>
            </a:extLst>
          </p:cNvPr>
          <p:cNvSpPr/>
          <p:nvPr/>
        </p:nvSpPr>
        <p:spPr>
          <a:xfrm>
            <a:off x="6139615" y="-13649"/>
            <a:ext cx="2532893" cy="6876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8" name="Freeform: Shape 7">
            <a:extLst>
              <a:ext uri="{FF2B5EF4-FFF2-40B4-BE49-F238E27FC236}">
                <a16:creationId xmlns:a16="http://schemas.microsoft.com/office/drawing/2014/main" id="{7B8445D9-16A8-4E49-88ED-489A25B311E8}"/>
              </a:ext>
            </a:extLst>
          </p:cNvPr>
          <p:cNvSpPr/>
          <p:nvPr/>
        </p:nvSpPr>
        <p:spPr>
          <a:xfrm>
            <a:off x="6551739" y="-32084"/>
            <a:ext cx="5640261" cy="6914147"/>
          </a:xfrm>
          <a:custGeom>
            <a:avLst/>
            <a:gdLst>
              <a:gd name="connsiteX0" fmla="*/ 2085474 w 5325979"/>
              <a:gd name="connsiteY0" fmla="*/ 0 h 6914147"/>
              <a:gd name="connsiteX1" fmla="*/ 5325979 w 5325979"/>
              <a:gd name="connsiteY1" fmla="*/ 0 h 6914147"/>
              <a:gd name="connsiteX2" fmla="*/ 5325979 w 5325979"/>
              <a:gd name="connsiteY2" fmla="*/ 6914147 h 6914147"/>
              <a:gd name="connsiteX3" fmla="*/ 2149642 w 5325979"/>
              <a:gd name="connsiteY3" fmla="*/ 6914147 h 6914147"/>
              <a:gd name="connsiteX4" fmla="*/ 0 w 5325979"/>
              <a:gd name="connsiteY4" fmla="*/ 3224463 h 6914147"/>
              <a:gd name="connsiteX5" fmla="*/ 2085474 w 5325979"/>
              <a:gd name="connsiteY5" fmla="*/ 0 h 691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5979" h="6914147">
                <a:moveTo>
                  <a:pt x="2085474" y="0"/>
                </a:moveTo>
                <a:lnTo>
                  <a:pt x="5325979" y="0"/>
                </a:lnTo>
                <a:lnTo>
                  <a:pt x="5325979" y="6914147"/>
                </a:lnTo>
                <a:lnTo>
                  <a:pt x="2149642" y="6914147"/>
                </a:lnTo>
                <a:lnTo>
                  <a:pt x="0" y="3224463"/>
                </a:lnTo>
                <a:lnTo>
                  <a:pt x="2085474" y="0"/>
                </a:lnTo>
                <a:close/>
              </a:path>
            </a:pathLst>
          </a:custGeom>
          <a:solidFill>
            <a:srgbClr val="13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038AAE9D-C036-4EB2-9C17-5CB9FBC2D2CD}"/>
              </a:ext>
            </a:extLst>
          </p:cNvPr>
          <p:cNvSpPr/>
          <p:nvPr/>
        </p:nvSpPr>
        <p:spPr>
          <a:xfrm>
            <a:off x="5737247" y="-13649"/>
            <a:ext cx="2532893" cy="6876000"/>
          </a:xfrm>
          <a:custGeom>
            <a:avLst/>
            <a:gdLst>
              <a:gd name="connsiteX0" fmla="*/ 2353456 w 2413417"/>
              <a:gd name="connsiteY0" fmla="*/ 29980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53456 w 2413417"/>
              <a:gd name="connsiteY6" fmla="*/ 29980 h 6865495"/>
              <a:gd name="connsiteX0" fmla="*/ 2383339 w 2413417"/>
              <a:gd name="connsiteY0" fmla="*/ 6074 h 6865495"/>
              <a:gd name="connsiteX1" fmla="*/ 299804 w 2413417"/>
              <a:gd name="connsiteY1" fmla="*/ 3207895 h 6865495"/>
              <a:gd name="connsiteX2" fmla="*/ 2413417 w 2413417"/>
              <a:gd name="connsiteY2" fmla="*/ 6865495 h 6865495"/>
              <a:gd name="connsiteX3" fmla="*/ 2098623 w 2413417"/>
              <a:gd name="connsiteY3" fmla="*/ 6865495 h 6865495"/>
              <a:gd name="connsiteX4" fmla="*/ 0 w 2413417"/>
              <a:gd name="connsiteY4" fmla="*/ 3207895 h 6865495"/>
              <a:gd name="connsiteX5" fmla="*/ 2098623 w 2413417"/>
              <a:gd name="connsiteY5" fmla="*/ 0 h 6865495"/>
              <a:gd name="connsiteX6" fmla="*/ 2383339 w 2413417"/>
              <a:gd name="connsiteY6" fmla="*/ 6074 h 686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417" h="6865495">
                <a:moveTo>
                  <a:pt x="2383339" y="6074"/>
                </a:moveTo>
                <a:lnTo>
                  <a:pt x="299804" y="3207895"/>
                </a:lnTo>
                <a:lnTo>
                  <a:pt x="2413417" y="6865495"/>
                </a:lnTo>
                <a:lnTo>
                  <a:pt x="2098623" y="6865495"/>
                </a:lnTo>
                <a:lnTo>
                  <a:pt x="0" y="3207895"/>
                </a:lnTo>
                <a:lnTo>
                  <a:pt x="2098623" y="0"/>
                </a:lnTo>
                <a:lnTo>
                  <a:pt x="2383339" y="6074"/>
                </a:lnTo>
                <a:close/>
              </a:path>
            </a:pathLst>
          </a:cu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25000"/>
              <a:t>        </a:t>
            </a:r>
            <a:endParaRPr lang="vi-VN" baseline="-25000"/>
          </a:p>
        </p:txBody>
      </p:sp>
      <p:sp>
        <p:nvSpPr>
          <p:cNvPr id="11" name="Title 1">
            <a:extLst>
              <a:ext uri="{FF2B5EF4-FFF2-40B4-BE49-F238E27FC236}">
                <a16:creationId xmlns:a16="http://schemas.microsoft.com/office/drawing/2014/main" id="{F1C62D11-13FB-4E2F-8A0D-851AAE498365}"/>
              </a:ext>
            </a:extLst>
          </p:cNvPr>
          <p:cNvSpPr txBox="1">
            <a:spLocks/>
          </p:cNvSpPr>
          <p:nvPr/>
        </p:nvSpPr>
        <p:spPr>
          <a:xfrm>
            <a:off x="566864" y="103478"/>
            <a:ext cx="5421332" cy="1515923"/>
          </a:xfrm>
          <a:prstGeom prst="roundRect">
            <a:avLst/>
          </a:prstGeom>
          <a:solidFill>
            <a:schemeClr val="bg1">
              <a:lumMod val="85000"/>
              <a:alpha val="7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err="1">
                <a:solidFill>
                  <a:srgbClr val="FF0000"/>
                </a:solidFill>
                <a:latin typeface="Cambria" panose="02040503050406030204" pitchFamily="18" charset="0"/>
                <a:ea typeface="Cambria" panose="02040503050406030204" pitchFamily="18" charset="0"/>
              </a:rPr>
              <a:t>Bài</a:t>
            </a:r>
            <a:r>
              <a:rPr lang="en-US" sz="3600" b="1">
                <a:solidFill>
                  <a:srgbClr val="FF0000"/>
                </a:solidFill>
                <a:latin typeface="Cambria" panose="02040503050406030204" pitchFamily="18" charset="0"/>
                <a:ea typeface="Cambria" panose="02040503050406030204" pitchFamily="18" charset="0"/>
              </a:rPr>
              <a:t> 3:</a:t>
            </a:r>
          </a:p>
          <a:p>
            <a:pPr algn="ctr"/>
            <a:r>
              <a:rPr lang="vi-VN" sz="3200" b="1">
                <a:solidFill>
                  <a:srgbClr val="FF0000"/>
                </a:solidFill>
                <a:latin typeface="Cambria" panose="02040503050406030204" pitchFamily="18" charset="0"/>
                <a:ea typeface="Cambria" panose="02040503050406030204" pitchFamily="18" charset="0"/>
              </a:rPr>
              <a:t>TRAO ĐỔI DỮ LIỆU QUA THƯ ĐIỆN TỬ</a:t>
            </a:r>
            <a:endParaRPr lang="en-US" sz="3200" b="1">
              <a:solidFill>
                <a:srgbClr val="FF0000"/>
              </a:solidFill>
              <a:latin typeface="Cambria" panose="02040503050406030204" pitchFamily="18" charset="0"/>
              <a:ea typeface="Cambria" panose="02040503050406030204" pitchFamily="18" charset="0"/>
            </a:endParaRPr>
          </a:p>
        </p:txBody>
      </p:sp>
      <p:sp>
        <p:nvSpPr>
          <p:cNvPr id="12" name="Parallelogram 11">
            <a:extLst>
              <a:ext uri="{FF2B5EF4-FFF2-40B4-BE49-F238E27FC236}">
                <a16:creationId xmlns:a16="http://schemas.microsoft.com/office/drawing/2014/main" id="{B73CE065-A1E2-42FA-A75F-FB2535F5E205}"/>
              </a:ext>
            </a:extLst>
          </p:cNvPr>
          <p:cNvSpPr/>
          <p:nvPr/>
        </p:nvSpPr>
        <p:spPr>
          <a:xfrm>
            <a:off x="33571" y="3180832"/>
            <a:ext cx="5657044" cy="1169128"/>
          </a:xfrm>
          <a:prstGeom prst="parallelogram">
            <a:avLst>
              <a:gd name="adj" fmla="val 56151"/>
            </a:avLst>
          </a:prstGeom>
          <a:solidFill>
            <a:srgbClr val="33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a:latin typeface="Times New Roman" panose="02020603050405020304" pitchFamily="18" charset="0"/>
                <a:cs typeface="Times New Roman" panose="02020603050405020304" pitchFamily="18" charset="0"/>
              </a:rPr>
              <a:t>Biết cách sử dụng hộp thư điện tử để gửi dữ liệu đính kèm thư. </a:t>
            </a:r>
            <a:endParaRPr lang="en-US" sz="220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753DC0D-9605-4FEF-B6F7-32D5AA4DF806}"/>
              </a:ext>
            </a:extLst>
          </p:cNvPr>
          <p:cNvGrpSpPr/>
          <p:nvPr/>
        </p:nvGrpSpPr>
        <p:grpSpPr>
          <a:xfrm>
            <a:off x="204759" y="1750169"/>
            <a:ext cx="5660345" cy="1169128"/>
            <a:chOff x="6281260" y="2889779"/>
            <a:chExt cx="5276629" cy="1169128"/>
          </a:xfrm>
        </p:grpSpPr>
        <p:pic>
          <p:nvPicPr>
            <p:cNvPr id="15" name="Picture 14">
              <a:extLst>
                <a:ext uri="{FF2B5EF4-FFF2-40B4-BE49-F238E27FC236}">
                  <a16:creationId xmlns:a16="http://schemas.microsoft.com/office/drawing/2014/main" id="{DE70D53D-A0A8-4208-AD34-3C6D809C3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260" y="2889779"/>
              <a:ext cx="961158" cy="1169128"/>
            </a:xfrm>
            <a:prstGeom prst="rect">
              <a:avLst/>
            </a:prstGeom>
          </p:spPr>
        </p:pic>
        <p:sp>
          <p:nvSpPr>
            <p:cNvPr id="16" name="TextBox 15">
              <a:extLst>
                <a:ext uri="{FF2B5EF4-FFF2-40B4-BE49-F238E27FC236}">
                  <a16:creationId xmlns:a16="http://schemas.microsoft.com/office/drawing/2014/main" id="{4D4824FE-1CFA-4AA7-A14C-C344D4683995}"/>
                </a:ext>
              </a:extLst>
            </p:cNvPr>
            <p:cNvSpPr txBox="1"/>
            <p:nvPr/>
          </p:nvSpPr>
          <p:spPr>
            <a:xfrm>
              <a:off x="7210120" y="3212733"/>
              <a:ext cx="4347769" cy="523220"/>
            </a:xfrm>
            <a:prstGeom prst="rect">
              <a:avLst/>
            </a:prstGeom>
            <a:noFill/>
          </p:spPr>
          <p:txBody>
            <a:bodyPr wrap="square" rtlCol="0" anchor="ctr">
              <a:spAutoFit/>
            </a:bodyPr>
            <a:lstStyle/>
            <a:p>
              <a:pPr algn="ctr"/>
              <a:r>
                <a:rPr lang="en-US" sz="2800">
                  <a:latin typeface="Cambria" panose="02040503050406030204" pitchFamily="18" charset="0"/>
                  <a:ea typeface="Cambria" panose="02040503050406030204" pitchFamily="18" charset="0"/>
                  <a:cs typeface="Arial" panose="020B0604020202020204" pitchFamily="34" charset="0"/>
                </a:rPr>
                <a:t>Hoàn tất bài học này em sẽ:</a:t>
              </a:r>
            </a:p>
          </p:txBody>
        </p:sp>
      </p:grpSp>
      <p:pic>
        <p:nvPicPr>
          <p:cNvPr id="17" name="Picture 16">
            <a:extLst>
              <a:ext uri="{FF2B5EF4-FFF2-40B4-BE49-F238E27FC236}">
                <a16:creationId xmlns:a16="http://schemas.microsoft.com/office/drawing/2014/main" id="{4A9562D5-B761-4E3F-8F7B-6429D01F5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3636" y="-13855"/>
            <a:ext cx="1118364" cy="1118364"/>
          </a:xfrm>
          <a:prstGeom prst="rect">
            <a:avLst/>
          </a:prstGeom>
        </p:spPr>
      </p:pic>
      <p:sp>
        <p:nvSpPr>
          <p:cNvPr id="18" name="Rectangle 17">
            <a:extLst>
              <a:ext uri="{FF2B5EF4-FFF2-40B4-BE49-F238E27FC236}">
                <a16:creationId xmlns:a16="http://schemas.microsoft.com/office/drawing/2014/main" id="{E5F9E044-053E-40B9-8B2B-F8E8CF98B6F2}"/>
              </a:ext>
            </a:extLst>
          </p:cNvPr>
          <p:cNvSpPr/>
          <p:nvPr/>
        </p:nvSpPr>
        <p:spPr>
          <a:xfrm>
            <a:off x="7617953" y="1596069"/>
            <a:ext cx="4213269" cy="954107"/>
          </a:xfrm>
          <a:prstGeom prst="rect">
            <a:avLst/>
          </a:prstGeom>
          <a:noFill/>
        </p:spPr>
        <p:txBody>
          <a:bodyPr wrap="none" lIns="91440" tIns="45720" rIns="91440" bIns="45720">
            <a:spAutoFit/>
          </a:bodyPr>
          <a:lstStyle/>
          <a:p>
            <a:pPr algn="ctr"/>
            <a:r>
              <a:rPr lang="en-US" sz="3200" b="1">
                <a:ln w="22225">
                  <a:noFill/>
                  <a:prstDash val="solid"/>
                </a:ln>
                <a:solidFill>
                  <a:schemeClr val="bg1"/>
                </a:solidFill>
                <a:effectLst/>
                <a:latin typeface="Cambria" panose="02040503050406030204" pitchFamily="18" charset="0"/>
                <a:ea typeface="Cambria" panose="02040503050406030204" pitchFamily="18" charset="0"/>
              </a:rPr>
              <a:t>CHỦ ĐỀ 1:</a:t>
            </a:r>
          </a:p>
          <a:p>
            <a:pPr algn="ctr"/>
            <a:r>
              <a:rPr lang="en-US" sz="2400" b="1">
                <a:ln w="22225">
                  <a:noFill/>
                  <a:prstDash val="solid"/>
                </a:ln>
                <a:solidFill>
                  <a:schemeClr val="bg1"/>
                </a:solidFill>
                <a:latin typeface="Cambria" panose="02040503050406030204" pitchFamily="18" charset="0"/>
                <a:ea typeface="Cambria" panose="02040503050406030204" pitchFamily="18" charset="0"/>
              </a:rPr>
              <a:t>GIAO TIẾP THỜI CÔNG NGHỆ</a:t>
            </a:r>
            <a:endParaRPr lang="en-US" sz="2400" b="1">
              <a:ln w="22225">
                <a:noFill/>
                <a:prstDash val="solid"/>
              </a:ln>
              <a:solidFill>
                <a:schemeClr val="bg1"/>
              </a:solidFill>
              <a:effectLst/>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21862C4D-0A40-437D-92E0-B854F7804E3B}"/>
              </a:ext>
            </a:extLst>
          </p:cNvPr>
          <p:cNvSpPr txBox="1"/>
          <p:nvPr/>
        </p:nvSpPr>
        <p:spPr>
          <a:xfrm>
            <a:off x="9047014" y="6665867"/>
            <a:ext cx="3200005" cy="230832"/>
          </a:xfrm>
          <a:prstGeom prst="rect">
            <a:avLst/>
          </a:prstGeom>
          <a:noFill/>
        </p:spPr>
        <p:txBody>
          <a:bodyPr wrap="square" rtlCol="0">
            <a:spAutoFit/>
          </a:bodyPr>
          <a:lstStyle/>
          <a:p>
            <a:r>
              <a:rPr lang="vi-VN" sz="900"/>
              <a:t>Mọi nhu cầu file chỉnh sữa liên hệ: </a:t>
            </a:r>
            <a:r>
              <a:rPr lang="vi-VN" sz="900" b="1">
                <a:hlinkClick r:id="rId4" tooltip="lienhe@khangphuc.vn "/>
              </a:rPr>
              <a:t>lienhe@khangphuc.vn</a:t>
            </a:r>
            <a:endParaRPr lang="vi-VN" sz="900"/>
          </a:p>
        </p:txBody>
      </p:sp>
      <p:pic>
        <p:nvPicPr>
          <p:cNvPr id="19" name="Picture 18">
            <a:extLst>
              <a:ext uri="{FF2B5EF4-FFF2-40B4-BE49-F238E27FC236}">
                <a16:creationId xmlns:a16="http://schemas.microsoft.com/office/drawing/2014/main" id="{0EF9B328-B912-4A8F-BEBE-C0064204C2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20783" y="3015045"/>
            <a:ext cx="3678237" cy="3057760"/>
          </a:xfrm>
          <a:prstGeom prst="rect">
            <a:avLst/>
          </a:prstGeom>
        </p:spPr>
      </p:pic>
    </p:spTree>
    <p:extLst>
      <p:ext uri="{BB962C8B-B14F-4D97-AF65-F5344CB8AC3E}">
        <p14:creationId xmlns:p14="http://schemas.microsoft.com/office/powerpoint/2010/main" val="21057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25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25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2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strVal val="#ppt_x"/>
                                          </p:val>
                                        </p:tav>
                                        <p:tav tm="100000">
                                          <p:val>
                                            <p:strVal val="#ppt_x"/>
                                          </p:val>
                                        </p:tav>
                                      </p:tavLst>
                                    </p:anim>
                                    <p:anim calcmode="lin" valueType="num">
                                      <p:cBhvr>
                                        <p:cTn id="4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B620C1-14C5-4627-8864-A139AF09E865}"/>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rPr>
              <a:t>VỀ ĐÍCH</a:t>
            </a:r>
            <a:endParaRPr lang="en-US">
              <a:solidFill>
                <a:schemeClr val="bg1"/>
              </a:solidFill>
              <a:effectLst/>
            </a:endParaRPr>
          </a:p>
        </p:txBody>
      </p:sp>
      <p:sp>
        <p:nvSpPr>
          <p:cNvPr id="13" name="TextBox 12">
            <a:extLst>
              <a:ext uri="{FF2B5EF4-FFF2-40B4-BE49-F238E27FC236}">
                <a16:creationId xmlns:a16="http://schemas.microsoft.com/office/drawing/2014/main" id="{FA3082AB-34D4-4E98-8A4E-2BD346C4D164}"/>
              </a:ext>
            </a:extLst>
          </p:cNvPr>
          <p:cNvSpPr txBox="1"/>
          <p:nvPr/>
        </p:nvSpPr>
        <p:spPr>
          <a:xfrm>
            <a:off x="1045244" y="1267327"/>
            <a:ext cx="10101513" cy="892552"/>
          </a:xfrm>
          <a:prstGeom prst="rect">
            <a:avLst/>
          </a:prstGeom>
          <a:noFill/>
        </p:spPr>
        <p:txBody>
          <a:bodyPr wrap="square" rtlCol="0">
            <a:spAutoFit/>
          </a:bodyPr>
          <a:lstStyle/>
          <a:p>
            <a:r>
              <a:rPr lang="vi-VN" sz="2600" b="1"/>
              <a:t>Em hãy ghi lại các bước để gửi một thư điện tử có đính kèm tệp tin </a:t>
            </a:r>
          </a:p>
          <a:p>
            <a:r>
              <a:rPr lang="vi-VN" sz="2600" b="1"/>
              <a:t>cho bạn em vào những dòng trống dưới đây:</a:t>
            </a:r>
          </a:p>
        </p:txBody>
      </p:sp>
      <p:sp>
        <p:nvSpPr>
          <p:cNvPr id="8" name="TextBox 7">
            <a:extLst>
              <a:ext uri="{FF2B5EF4-FFF2-40B4-BE49-F238E27FC236}">
                <a16:creationId xmlns:a16="http://schemas.microsoft.com/office/drawing/2014/main" id="{11A57EC6-FB3D-4CB3-87E6-D5D54A5A57FB}"/>
              </a:ext>
            </a:extLst>
          </p:cNvPr>
          <p:cNvSpPr txBox="1"/>
          <p:nvPr/>
        </p:nvSpPr>
        <p:spPr>
          <a:xfrm>
            <a:off x="762001" y="2159879"/>
            <a:ext cx="11068049" cy="3171317"/>
          </a:xfrm>
          <a:prstGeom prst="rect">
            <a:avLst/>
          </a:prstGeom>
          <a:noFill/>
        </p:spPr>
        <p:txBody>
          <a:bodyPr wrap="square" rtlCol="0">
            <a:spAutoFit/>
          </a:bodyPr>
          <a:lstStyle/>
          <a:p>
            <a:pPr algn="just">
              <a:lnSpc>
                <a:spcPct val="200000"/>
              </a:lnSpc>
            </a:pPr>
            <a:r>
              <a:rPr lang="vi-VN" sz="2600" b="1"/>
              <a:t>............................................................................................................................................................................................................................................................................................................................................................................................................................................................................................................................................</a:t>
            </a:r>
          </a:p>
        </p:txBody>
      </p:sp>
      <p:sp>
        <p:nvSpPr>
          <p:cNvPr id="11" name="TextBox 10">
            <a:extLst>
              <a:ext uri="{FF2B5EF4-FFF2-40B4-BE49-F238E27FC236}">
                <a16:creationId xmlns:a16="http://schemas.microsoft.com/office/drawing/2014/main" id="{1913106A-390B-4ACA-B5BE-ECD36889223E}"/>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2" name="TextBox 1">
            <a:extLst>
              <a:ext uri="{FF2B5EF4-FFF2-40B4-BE49-F238E27FC236}">
                <a16:creationId xmlns:a16="http://schemas.microsoft.com/office/drawing/2014/main" id="{324DF150-27DA-464D-A4B3-8EC5B2DD9D4E}"/>
              </a:ext>
            </a:extLst>
          </p:cNvPr>
          <p:cNvSpPr txBox="1"/>
          <p:nvPr/>
        </p:nvSpPr>
        <p:spPr>
          <a:xfrm>
            <a:off x="762001" y="1979087"/>
            <a:ext cx="8613106" cy="770660"/>
          </a:xfrm>
          <a:prstGeom prst="rect">
            <a:avLst/>
          </a:prstGeom>
          <a:noFill/>
        </p:spPr>
        <p:txBody>
          <a:bodyPr wrap="square" rtlCol="0">
            <a:spAutoFit/>
          </a:bodyPr>
          <a:lstStyle/>
          <a:p>
            <a:pPr>
              <a:lnSpc>
                <a:spcPct val="200000"/>
              </a:lnSpc>
            </a:pPr>
            <a:r>
              <a:rPr lang="vi-VN" sz="2600"/>
              <a:t>Bước 1: Đăng nhập tài khoản vào thư điện tử</a:t>
            </a:r>
          </a:p>
        </p:txBody>
      </p:sp>
      <p:sp>
        <p:nvSpPr>
          <p:cNvPr id="12" name="TextBox 11">
            <a:extLst>
              <a:ext uri="{FF2B5EF4-FFF2-40B4-BE49-F238E27FC236}">
                <a16:creationId xmlns:a16="http://schemas.microsoft.com/office/drawing/2014/main" id="{62B44D93-C81F-4188-9555-44ACB7A488E9}"/>
              </a:ext>
            </a:extLst>
          </p:cNvPr>
          <p:cNvSpPr txBox="1"/>
          <p:nvPr/>
        </p:nvSpPr>
        <p:spPr>
          <a:xfrm>
            <a:off x="762001" y="2795829"/>
            <a:ext cx="8613106" cy="770660"/>
          </a:xfrm>
          <a:prstGeom prst="rect">
            <a:avLst/>
          </a:prstGeom>
          <a:noFill/>
        </p:spPr>
        <p:txBody>
          <a:bodyPr wrap="square" rtlCol="0">
            <a:spAutoFit/>
          </a:bodyPr>
          <a:lstStyle/>
          <a:p>
            <a:pPr>
              <a:lnSpc>
                <a:spcPct val="200000"/>
              </a:lnSpc>
            </a:pPr>
            <a:r>
              <a:rPr lang="vi-VN" sz="2600"/>
              <a:t>Bước 2: Vào mục </a:t>
            </a:r>
            <a:r>
              <a:rPr lang="vi-VN" sz="2600" b="1"/>
              <a:t>Soạn thư</a:t>
            </a:r>
          </a:p>
        </p:txBody>
      </p:sp>
      <p:sp>
        <p:nvSpPr>
          <p:cNvPr id="14" name="TextBox 13">
            <a:extLst>
              <a:ext uri="{FF2B5EF4-FFF2-40B4-BE49-F238E27FC236}">
                <a16:creationId xmlns:a16="http://schemas.microsoft.com/office/drawing/2014/main" id="{248426AD-0BA6-4D54-8D36-FF3FEAED8014}"/>
              </a:ext>
            </a:extLst>
          </p:cNvPr>
          <p:cNvSpPr txBox="1"/>
          <p:nvPr/>
        </p:nvSpPr>
        <p:spPr>
          <a:xfrm>
            <a:off x="762000" y="3552367"/>
            <a:ext cx="10801349" cy="770660"/>
          </a:xfrm>
          <a:prstGeom prst="rect">
            <a:avLst/>
          </a:prstGeom>
          <a:noFill/>
        </p:spPr>
        <p:txBody>
          <a:bodyPr wrap="square" rtlCol="0">
            <a:spAutoFit/>
          </a:bodyPr>
          <a:lstStyle/>
          <a:p>
            <a:pPr>
              <a:lnSpc>
                <a:spcPct val="200000"/>
              </a:lnSpc>
            </a:pPr>
            <a:r>
              <a:rPr lang="vi-VN" sz="2600"/>
              <a:t>Bước 3: Nhập địa chỉ thư điện tử người nhận thư vào mục </a:t>
            </a:r>
            <a:r>
              <a:rPr lang="vi-VN" sz="2600" b="1"/>
              <a:t>Đến, CC, BCC</a:t>
            </a:r>
          </a:p>
        </p:txBody>
      </p:sp>
      <p:sp>
        <p:nvSpPr>
          <p:cNvPr id="15" name="TextBox 14">
            <a:extLst>
              <a:ext uri="{FF2B5EF4-FFF2-40B4-BE49-F238E27FC236}">
                <a16:creationId xmlns:a16="http://schemas.microsoft.com/office/drawing/2014/main" id="{CF5FC93E-D07A-43A1-8DE6-CC1D142199F7}"/>
              </a:ext>
            </a:extLst>
          </p:cNvPr>
          <p:cNvSpPr txBox="1"/>
          <p:nvPr/>
        </p:nvSpPr>
        <p:spPr>
          <a:xfrm>
            <a:off x="762000" y="4332094"/>
            <a:ext cx="10801349" cy="770660"/>
          </a:xfrm>
          <a:prstGeom prst="rect">
            <a:avLst/>
          </a:prstGeom>
          <a:noFill/>
        </p:spPr>
        <p:txBody>
          <a:bodyPr wrap="square" rtlCol="0">
            <a:spAutoFit/>
          </a:bodyPr>
          <a:lstStyle/>
          <a:p>
            <a:pPr>
              <a:lnSpc>
                <a:spcPct val="200000"/>
              </a:lnSpc>
            </a:pPr>
            <a:r>
              <a:rPr lang="vi-VN" sz="2600"/>
              <a:t>Bước 4: Điền tiêu đề, nội dung và đính kèm thư nếu muốn sau đó bấm Gửi</a:t>
            </a:r>
            <a:endParaRPr lang="vi-VN" sz="2600" b="1"/>
          </a:p>
        </p:txBody>
      </p:sp>
    </p:spTree>
    <p:extLst>
      <p:ext uri="{BB962C8B-B14F-4D97-AF65-F5344CB8AC3E}">
        <p14:creationId xmlns:p14="http://schemas.microsoft.com/office/powerpoint/2010/main" val="1144856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8" grpId="0"/>
      <p:bldP spid="2" grpId="0"/>
      <p:bldP spid="12"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16B6111-759A-4829-A939-DEEDF9B751F7}"/>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KẾT QUẢ</a:t>
            </a:r>
          </a:p>
        </p:txBody>
      </p:sp>
      <p:grpSp>
        <p:nvGrpSpPr>
          <p:cNvPr id="11" name="Group 10">
            <a:extLst>
              <a:ext uri="{FF2B5EF4-FFF2-40B4-BE49-F238E27FC236}">
                <a16:creationId xmlns:a16="http://schemas.microsoft.com/office/drawing/2014/main" id="{4DFAACD0-33AF-4817-A929-9AE4B84A5940}"/>
              </a:ext>
            </a:extLst>
          </p:cNvPr>
          <p:cNvGrpSpPr/>
          <p:nvPr/>
        </p:nvGrpSpPr>
        <p:grpSpPr>
          <a:xfrm>
            <a:off x="291498" y="1622776"/>
            <a:ext cx="3267240" cy="2630141"/>
            <a:chOff x="291498" y="1622776"/>
            <a:chExt cx="3267240" cy="2630141"/>
          </a:xfrm>
        </p:grpSpPr>
        <p:grpSp>
          <p:nvGrpSpPr>
            <p:cNvPr id="4" name="Group 3">
              <a:extLst>
                <a:ext uri="{FF2B5EF4-FFF2-40B4-BE49-F238E27FC236}">
                  <a16:creationId xmlns:a16="http://schemas.microsoft.com/office/drawing/2014/main" id="{04E767DE-EE5E-4D9D-BAAD-2E9CED736DB4}"/>
                </a:ext>
              </a:extLst>
            </p:cNvPr>
            <p:cNvGrpSpPr/>
            <p:nvPr/>
          </p:nvGrpSpPr>
          <p:grpSpPr>
            <a:xfrm>
              <a:off x="291498" y="1622776"/>
              <a:ext cx="3267240" cy="2630141"/>
              <a:chOff x="3012156" y="2700587"/>
              <a:chExt cx="3267240" cy="2630141"/>
            </a:xfrm>
          </p:grpSpPr>
          <p:sp>
            <p:nvSpPr>
              <p:cNvPr id="2" name="Rectangle: Rounded Corners 1">
                <a:extLst>
                  <a:ext uri="{FF2B5EF4-FFF2-40B4-BE49-F238E27FC236}">
                    <a16:creationId xmlns:a16="http://schemas.microsoft.com/office/drawing/2014/main" id="{5629FF14-A11E-44A1-8913-1FFF429C8483}"/>
                  </a:ext>
                </a:extLst>
              </p:cNvPr>
              <p:cNvSpPr/>
              <p:nvPr/>
            </p:nvSpPr>
            <p:spPr>
              <a:xfrm>
                <a:off x="3012156" y="2700587"/>
                <a:ext cx="3267240" cy="2630141"/>
              </a:xfrm>
              <a:prstGeom prst="roundRect">
                <a:avLst>
                  <a:gd name="adj" fmla="val 562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150A5138-C3AD-4D0D-BA25-541B48DCC14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003" r="80504" b="1"/>
              <a:stretch/>
            </p:blipFill>
            <p:spPr>
              <a:xfrm>
                <a:off x="3631280" y="2755687"/>
                <a:ext cx="2061541" cy="1999308"/>
              </a:xfrm>
              <a:prstGeom prst="rect">
                <a:avLst/>
              </a:prstGeom>
            </p:spPr>
          </p:pic>
          <p:sp>
            <p:nvSpPr>
              <p:cNvPr id="24" name="TextBox 23">
                <a:extLst>
                  <a:ext uri="{FF2B5EF4-FFF2-40B4-BE49-F238E27FC236}">
                    <a16:creationId xmlns:a16="http://schemas.microsoft.com/office/drawing/2014/main" id="{B5EA9ECC-41C8-439C-BC2A-E3AA98E09D79}"/>
                  </a:ext>
                </a:extLst>
              </p:cNvPr>
              <p:cNvSpPr txBox="1"/>
              <p:nvPr/>
            </p:nvSpPr>
            <p:spPr>
              <a:xfrm>
                <a:off x="3028432" y="4819725"/>
                <a:ext cx="3234689" cy="461665"/>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Hoàn thành tốt bài học</a:t>
                </a:r>
              </a:p>
            </p:txBody>
          </p:sp>
        </p:grpSp>
        <p:sp>
          <p:nvSpPr>
            <p:cNvPr id="7" name="Rectangle 6">
              <a:extLst>
                <a:ext uri="{FF2B5EF4-FFF2-40B4-BE49-F238E27FC236}">
                  <a16:creationId xmlns:a16="http://schemas.microsoft.com/office/drawing/2014/main" id="{796987A2-F334-4D05-9410-501DE74A19FC}"/>
                </a:ext>
              </a:extLst>
            </p:cNvPr>
            <p:cNvSpPr/>
            <p:nvPr/>
          </p:nvSpPr>
          <p:spPr>
            <a:xfrm>
              <a:off x="1379388" y="3001183"/>
              <a:ext cx="1208991" cy="740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6B3289-5344-4FAA-AA65-B767F8473589}"/>
                </a:ext>
              </a:extLst>
            </p:cNvPr>
            <p:cNvSpPr/>
            <p:nvPr/>
          </p:nvSpPr>
          <p:spPr>
            <a:xfrm>
              <a:off x="1671812" y="3149017"/>
              <a:ext cx="506612" cy="506612"/>
            </a:xfrm>
            <a:prstGeom prst="rect">
              <a:avLst/>
            </a:prstGeom>
            <a:solidFill>
              <a:schemeClr val="bg1"/>
            </a:solidFill>
            <a:ln w="38100">
              <a:solidFill>
                <a:srgbClr val="13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59CAD3E4-A835-4B58-865F-90A257F33966}"/>
              </a:ext>
            </a:extLst>
          </p:cNvPr>
          <p:cNvGrpSpPr/>
          <p:nvPr/>
        </p:nvGrpSpPr>
        <p:grpSpPr>
          <a:xfrm>
            <a:off x="4197763" y="1622776"/>
            <a:ext cx="3267240" cy="2630141"/>
            <a:chOff x="4454242" y="1622776"/>
            <a:chExt cx="3267240" cy="2630141"/>
          </a:xfrm>
        </p:grpSpPr>
        <p:grpSp>
          <p:nvGrpSpPr>
            <p:cNvPr id="18" name="Group 17">
              <a:extLst>
                <a:ext uri="{FF2B5EF4-FFF2-40B4-BE49-F238E27FC236}">
                  <a16:creationId xmlns:a16="http://schemas.microsoft.com/office/drawing/2014/main" id="{568E75EC-81D3-4772-8425-13C67666C74E}"/>
                </a:ext>
              </a:extLst>
            </p:cNvPr>
            <p:cNvGrpSpPr/>
            <p:nvPr/>
          </p:nvGrpSpPr>
          <p:grpSpPr>
            <a:xfrm>
              <a:off x="4454242" y="1622776"/>
              <a:ext cx="3267240" cy="2630141"/>
              <a:chOff x="3012156" y="2700587"/>
              <a:chExt cx="3267240" cy="2630141"/>
            </a:xfrm>
          </p:grpSpPr>
          <p:sp>
            <p:nvSpPr>
              <p:cNvPr id="28" name="Rectangle: Rounded Corners 27">
                <a:extLst>
                  <a:ext uri="{FF2B5EF4-FFF2-40B4-BE49-F238E27FC236}">
                    <a16:creationId xmlns:a16="http://schemas.microsoft.com/office/drawing/2014/main" id="{7026D1F8-158A-43DD-A799-F63CFD983159}"/>
                  </a:ext>
                </a:extLst>
              </p:cNvPr>
              <p:cNvSpPr/>
              <p:nvPr/>
            </p:nvSpPr>
            <p:spPr>
              <a:xfrm>
                <a:off x="3012156" y="2700587"/>
                <a:ext cx="3267240" cy="2630141"/>
              </a:xfrm>
              <a:prstGeom prst="roundRect">
                <a:avLst>
                  <a:gd name="adj" fmla="val 562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8B7F726E-1077-4202-BA54-C55728E63E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80739" y="2755687"/>
                <a:ext cx="1962623" cy="1999308"/>
              </a:xfrm>
              <a:prstGeom prst="rect">
                <a:avLst/>
              </a:prstGeom>
            </p:spPr>
          </p:pic>
          <p:sp>
            <p:nvSpPr>
              <p:cNvPr id="30" name="TextBox 29">
                <a:extLst>
                  <a:ext uri="{FF2B5EF4-FFF2-40B4-BE49-F238E27FC236}">
                    <a16:creationId xmlns:a16="http://schemas.microsoft.com/office/drawing/2014/main" id="{A2C12BBA-A68A-4AE6-975E-20B412A58418}"/>
                  </a:ext>
                </a:extLst>
              </p:cNvPr>
              <p:cNvSpPr txBox="1"/>
              <p:nvPr/>
            </p:nvSpPr>
            <p:spPr>
              <a:xfrm>
                <a:off x="3028432" y="4819725"/>
                <a:ext cx="3234689" cy="461665"/>
              </a:xfrm>
              <a:prstGeom prst="rect">
                <a:avLst/>
              </a:prstGeom>
              <a:no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Hoàn thành</a:t>
                </a:r>
                <a:r>
                  <a:rPr lang="en-US" sz="2400" b="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bài học</a:t>
                </a:r>
              </a:p>
            </p:txBody>
          </p:sp>
        </p:grpSp>
        <p:sp>
          <p:nvSpPr>
            <p:cNvPr id="35" name="Rectangle 34">
              <a:extLst>
                <a:ext uri="{FF2B5EF4-FFF2-40B4-BE49-F238E27FC236}">
                  <a16:creationId xmlns:a16="http://schemas.microsoft.com/office/drawing/2014/main" id="{A6DD2B1F-60ED-45DD-B936-4589738C168D}"/>
                </a:ext>
              </a:extLst>
            </p:cNvPr>
            <p:cNvSpPr/>
            <p:nvPr/>
          </p:nvSpPr>
          <p:spPr>
            <a:xfrm>
              <a:off x="5472821" y="3031958"/>
              <a:ext cx="1208991" cy="740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0DFE2DE-9569-4EE7-BF77-5E73E555CA72}"/>
                </a:ext>
              </a:extLst>
            </p:cNvPr>
            <p:cNvSpPr/>
            <p:nvPr/>
          </p:nvSpPr>
          <p:spPr>
            <a:xfrm>
              <a:off x="5824010" y="3149017"/>
              <a:ext cx="506612" cy="506612"/>
            </a:xfrm>
            <a:prstGeom prst="rect">
              <a:avLst/>
            </a:prstGeom>
            <a:solidFill>
              <a:schemeClr val="bg1"/>
            </a:solidFill>
            <a:ln w="38100">
              <a:solidFill>
                <a:srgbClr val="13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7E6B76A-BE56-4AEA-91AB-0F7A86B6A830}"/>
              </a:ext>
            </a:extLst>
          </p:cNvPr>
          <p:cNvGrpSpPr/>
          <p:nvPr/>
        </p:nvGrpSpPr>
        <p:grpSpPr>
          <a:xfrm>
            <a:off x="8104027" y="1622776"/>
            <a:ext cx="3780199" cy="2950135"/>
            <a:chOff x="8104027" y="1622776"/>
            <a:chExt cx="3780199" cy="2950135"/>
          </a:xfrm>
        </p:grpSpPr>
        <p:grpSp>
          <p:nvGrpSpPr>
            <p:cNvPr id="12" name="Group 11">
              <a:extLst>
                <a:ext uri="{FF2B5EF4-FFF2-40B4-BE49-F238E27FC236}">
                  <a16:creationId xmlns:a16="http://schemas.microsoft.com/office/drawing/2014/main" id="{4261056E-F89E-4D24-AEFA-D34B8619BDFA}"/>
                </a:ext>
              </a:extLst>
            </p:cNvPr>
            <p:cNvGrpSpPr/>
            <p:nvPr/>
          </p:nvGrpSpPr>
          <p:grpSpPr>
            <a:xfrm>
              <a:off x="8104027" y="1622776"/>
              <a:ext cx="3780199" cy="2950135"/>
              <a:chOff x="8104027" y="1622776"/>
              <a:chExt cx="3780199" cy="2950135"/>
            </a:xfrm>
          </p:grpSpPr>
          <p:grpSp>
            <p:nvGrpSpPr>
              <p:cNvPr id="31" name="Group 30">
                <a:extLst>
                  <a:ext uri="{FF2B5EF4-FFF2-40B4-BE49-F238E27FC236}">
                    <a16:creationId xmlns:a16="http://schemas.microsoft.com/office/drawing/2014/main" id="{84F53206-E898-497D-B253-DE0AF284AC14}"/>
                  </a:ext>
                </a:extLst>
              </p:cNvPr>
              <p:cNvGrpSpPr/>
              <p:nvPr/>
            </p:nvGrpSpPr>
            <p:grpSpPr>
              <a:xfrm>
                <a:off x="8104027" y="1622776"/>
                <a:ext cx="3780199" cy="2950135"/>
                <a:chOff x="3012156" y="2700587"/>
                <a:chExt cx="3267240" cy="2950135"/>
              </a:xfrm>
            </p:grpSpPr>
            <p:sp>
              <p:nvSpPr>
                <p:cNvPr id="32" name="Rectangle: Rounded Corners 31">
                  <a:extLst>
                    <a:ext uri="{FF2B5EF4-FFF2-40B4-BE49-F238E27FC236}">
                      <a16:creationId xmlns:a16="http://schemas.microsoft.com/office/drawing/2014/main" id="{5E4E85CB-AF47-41F4-A92B-48ED50565B53}"/>
                    </a:ext>
                  </a:extLst>
                </p:cNvPr>
                <p:cNvSpPr/>
                <p:nvPr/>
              </p:nvSpPr>
              <p:spPr>
                <a:xfrm>
                  <a:off x="3012156" y="2700587"/>
                  <a:ext cx="3267240" cy="2630141"/>
                </a:xfrm>
                <a:prstGeom prst="roundRect">
                  <a:avLst>
                    <a:gd name="adj" fmla="val 562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Graphic 32">
                  <a:extLst>
                    <a:ext uri="{FF2B5EF4-FFF2-40B4-BE49-F238E27FC236}">
                      <a16:creationId xmlns:a16="http://schemas.microsoft.com/office/drawing/2014/main" id="{3735F1D2-42E5-4A79-AA30-73DFDDFE94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3689910" y="2755687"/>
                  <a:ext cx="1944281" cy="1999308"/>
                </a:xfrm>
                <a:prstGeom prst="rect">
                  <a:avLst/>
                </a:prstGeom>
              </p:spPr>
            </p:pic>
            <p:sp>
              <p:nvSpPr>
                <p:cNvPr id="34" name="TextBox 33">
                  <a:extLst>
                    <a:ext uri="{FF2B5EF4-FFF2-40B4-BE49-F238E27FC236}">
                      <a16:creationId xmlns:a16="http://schemas.microsoft.com/office/drawing/2014/main" id="{7A1125F2-8E32-44A2-86AF-01A76F093AEB}"/>
                    </a:ext>
                  </a:extLst>
                </p:cNvPr>
                <p:cNvSpPr txBox="1"/>
                <p:nvPr/>
              </p:nvSpPr>
              <p:spPr>
                <a:xfrm>
                  <a:off x="3028432" y="4819725"/>
                  <a:ext cx="3234689" cy="830997"/>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Ch</a:t>
                  </a:r>
                  <a:r>
                    <a:rPr lang="vi-VN" sz="2400" b="1">
                      <a:latin typeface="Times New Roman" panose="02020603050405020304" pitchFamily="18" charset="0"/>
                      <a:cs typeface="Times New Roman" panose="02020603050405020304" pitchFamily="18" charset="0"/>
                    </a:rPr>
                    <a:t>ư</a:t>
                  </a:r>
                  <a:r>
                    <a:rPr lang="en-US" sz="2400" b="1">
                      <a:latin typeface="Times New Roman" panose="02020603050405020304" pitchFamily="18" charset="0"/>
                      <a:cs typeface="Times New Roman" panose="02020603050405020304" pitchFamily="18" charset="0"/>
                    </a:rPr>
                    <a:t>a h</a:t>
                  </a:r>
                  <a:r>
                    <a:rPr lang="vi-VN" sz="2400" b="1">
                      <a:latin typeface="Times New Roman" panose="02020603050405020304" pitchFamily="18" charset="0"/>
                      <a:cs typeface="Times New Roman" panose="02020603050405020304" pitchFamily="18" charset="0"/>
                    </a:rPr>
                    <a:t>oàn thành</a:t>
                  </a:r>
                  <a:r>
                    <a:rPr lang="en-US" sz="2400" b="1">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bài học</a:t>
                  </a:r>
                </a:p>
              </p:txBody>
            </p:sp>
          </p:grpSp>
          <p:sp>
            <p:nvSpPr>
              <p:cNvPr id="36" name="Rectangle 35">
                <a:extLst>
                  <a:ext uri="{FF2B5EF4-FFF2-40B4-BE49-F238E27FC236}">
                    <a16:creationId xmlns:a16="http://schemas.microsoft.com/office/drawing/2014/main" id="{7A717E88-7B05-472D-8F94-8F756D73F062}"/>
                  </a:ext>
                </a:extLst>
              </p:cNvPr>
              <p:cNvSpPr/>
              <p:nvPr/>
            </p:nvSpPr>
            <p:spPr>
              <a:xfrm>
                <a:off x="9364807" y="3031958"/>
                <a:ext cx="1398803" cy="740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EB679233-761F-4245-81F5-F93FB44795A5}"/>
                </a:ext>
              </a:extLst>
            </p:cNvPr>
            <p:cNvSpPr/>
            <p:nvPr/>
          </p:nvSpPr>
          <p:spPr>
            <a:xfrm>
              <a:off x="9811370" y="3149017"/>
              <a:ext cx="506612" cy="506612"/>
            </a:xfrm>
            <a:prstGeom prst="rect">
              <a:avLst/>
            </a:prstGeom>
            <a:solidFill>
              <a:schemeClr val="bg1"/>
            </a:solidFill>
            <a:ln w="38100">
              <a:solidFill>
                <a:srgbClr val="13A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Graphic 26">
            <a:extLst>
              <a:ext uri="{FF2B5EF4-FFF2-40B4-BE49-F238E27FC236}">
                <a16:creationId xmlns:a16="http://schemas.microsoft.com/office/drawing/2014/main" id="{A272FE54-C2CF-4FA5-8B48-8EB1CD4925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44336" y="3263932"/>
            <a:ext cx="394112" cy="276781"/>
          </a:xfrm>
          <a:prstGeom prst="rect">
            <a:avLst/>
          </a:prstGeom>
        </p:spPr>
      </p:pic>
      <p:pic>
        <p:nvPicPr>
          <p:cNvPr id="43" name="Graphic 42">
            <a:extLst>
              <a:ext uri="{FF2B5EF4-FFF2-40B4-BE49-F238E27FC236}">
                <a16:creationId xmlns:a16="http://schemas.microsoft.com/office/drawing/2014/main" id="{40CD0378-7F41-4942-8943-A25255015B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26361" y="3263932"/>
            <a:ext cx="394112" cy="276781"/>
          </a:xfrm>
          <a:prstGeom prst="rect">
            <a:avLst/>
          </a:prstGeom>
        </p:spPr>
      </p:pic>
      <p:pic>
        <p:nvPicPr>
          <p:cNvPr id="44" name="Graphic 43">
            <a:extLst>
              <a:ext uri="{FF2B5EF4-FFF2-40B4-BE49-F238E27FC236}">
                <a16:creationId xmlns:a16="http://schemas.microsoft.com/office/drawing/2014/main" id="{A1F5DC64-CDD1-4447-982A-AE6B0C1C9D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67152" y="3263932"/>
            <a:ext cx="394112" cy="276781"/>
          </a:xfrm>
          <a:prstGeom prst="rect">
            <a:avLst/>
          </a:prstGeom>
        </p:spPr>
      </p:pic>
      <p:sp>
        <p:nvSpPr>
          <p:cNvPr id="52" name="Rectangle 51">
            <a:extLst>
              <a:ext uri="{FF2B5EF4-FFF2-40B4-BE49-F238E27FC236}">
                <a16:creationId xmlns:a16="http://schemas.microsoft.com/office/drawing/2014/main" id="{4C3108EF-F836-4827-8A80-30426677F2F5}"/>
              </a:ext>
            </a:extLst>
          </p:cNvPr>
          <p:cNvSpPr/>
          <p:nvPr/>
        </p:nvSpPr>
        <p:spPr>
          <a:xfrm>
            <a:off x="112295" y="1299411"/>
            <a:ext cx="11935326" cy="3465094"/>
          </a:xfrm>
          <a:prstGeom prst="rect">
            <a:avLst/>
          </a:prstGeom>
          <a:solidFill>
            <a:srgbClr val="CEE2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D2067E1-7B06-4544-B6C0-CE99C503D949}"/>
              </a:ext>
            </a:extLst>
          </p:cNvPr>
          <p:cNvGrpSpPr/>
          <p:nvPr/>
        </p:nvGrpSpPr>
        <p:grpSpPr>
          <a:xfrm>
            <a:off x="291498" y="1527271"/>
            <a:ext cx="10362647" cy="1055608"/>
            <a:chOff x="347092" y="1459120"/>
            <a:chExt cx="9271842" cy="1055608"/>
          </a:xfrm>
        </p:grpSpPr>
        <p:pic>
          <p:nvPicPr>
            <p:cNvPr id="21" name="Graphic 20">
              <a:extLst>
                <a:ext uri="{FF2B5EF4-FFF2-40B4-BE49-F238E27FC236}">
                  <a16:creationId xmlns:a16="http://schemas.microsoft.com/office/drawing/2014/main" id="{D7BB2BAE-4871-46AB-AEC3-43538A5AAAA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16758" y="1562869"/>
              <a:ext cx="364607" cy="370553"/>
            </a:xfrm>
            <a:prstGeom prst="roundRect">
              <a:avLst/>
            </a:prstGeom>
          </p:spPr>
        </p:pic>
        <p:sp>
          <p:nvSpPr>
            <p:cNvPr id="20" name="TextBox 19">
              <a:extLst>
                <a:ext uri="{FF2B5EF4-FFF2-40B4-BE49-F238E27FC236}">
                  <a16:creationId xmlns:a16="http://schemas.microsoft.com/office/drawing/2014/main" id="{F57B5052-AEBB-4A73-84F3-5A27388E23CE}"/>
                </a:ext>
              </a:extLst>
            </p:cNvPr>
            <p:cNvSpPr txBox="1"/>
            <p:nvPr/>
          </p:nvSpPr>
          <p:spPr>
            <a:xfrm>
              <a:off x="347092" y="1459120"/>
              <a:ext cx="9271842" cy="1055608"/>
            </a:xfrm>
            <a:prstGeom prst="wedgeRoundRectCallout">
              <a:avLst>
                <a:gd name="adj1" fmla="val -44625"/>
                <a:gd name="adj2" fmla="val 313156"/>
                <a:gd name="adj3" fmla="val 16667"/>
              </a:avLst>
            </a:prstGeom>
            <a:noFill/>
            <a:ln>
              <a:solidFill>
                <a:srgbClr val="13A89E"/>
              </a:solidFill>
            </a:ln>
          </p:spPr>
          <p:txBody>
            <a:bodyPr wrap="square" rtlCol="0">
              <a:spAutoFit/>
            </a:bodyPr>
            <a:lstStyle>
              <a:defPPr>
                <a:defRPr lang="en-US"/>
              </a:defPPr>
              <a:lvl1pPr algn="ctr">
                <a:defRPr sz="2800" b="1">
                  <a:solidFill>
                    <a:srgbClr val="FFFF00"/>
                  </a:solidFill>
                  <a:cs typeface="Arial" pitchFamily="34" charset="0"/>
                </a:defRPr>
              </a:lvl1pPr>
            </a:lstStyle>
            <a:p>
              <a:pPr algn="just"/>
              <a:r>
                <a:rPr lang="vi-VN" altLang="ko-KR" b="0">
                  <a:solidFill>
                    <a:schemeClr val="tx1"/>
                  </a:solidFill>
                  <a:latin typeface="Cambria" panose="02040503050406030204" pitchFamily="18" charset="0"/>
                  <a:ea typeface="Cambria" panose="02040503050406030204" pitchFamily="18" charset="0"/>
                </a:rPr>
                <a:t>Em đánh dấu      vào ô vuông kết quả mà em đã đạt được qua bài học này.</a:t>
              </a:r>
              <a:endParaRPr lang="en-US" altLang="ko-KR" b="0">
                <a:solidFill>
                  <a:schemeClr val="tx1"/>
                </a:solidFill>
                <a:latin typeface="Cambria" panose="02040503050406030204" pitchFamily="18" charset="0"/>
                <a:ea typeface="Cambria" panose="02040503050406030204" pitchFamily="18" charset="0"/>
              </a:endParaRPr>
            </a:p>
          </p:txBody>
        </p:sp>
      </p:grpSp>
      <p:sp>
        <p:nvSpPr>
          <p:cNvPr id="38" name="TextBox 37">
            <a:extLst>
              <a:ext uri="{FF2B5EF4-FFF2-40B4-BE49-F238E27FC236}">
                <a16:creationId xmlns:a16="http://schemas.microsoft.com/office/drawing/2014/main" id="{932734D4-01AC-48C7-8EAF-9DEF13E565DC}"/>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Tree>
    <p:extLst>
      <p:ext uri="{BB962C8B-B14F-4D97-AF65-F5344CB8AC3E}">
        <p14:creationId xmlns:p14="http://schemas.microsoft.com/office/powerpoint/2010/main" val="500807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0" fill="hold"/>
                                        <p:tgtEl>
                                          <p:spTgt spid="41"/>
                                        </p:tgtEl>
                                        <p:attrNameLst>
                                          <p:attrName>ppt_w</p:attrName>
                                        </p:attrNameLst>
                                      </p:cBhvr>
                                      <p:tavLst>
                                        <p:tav tm="0">
                                          <p:val>
                                            <p:fltVal val="0"/>
                                          </p:val>
                                        </p:tav>
                                        <p:tav tm="100000">
                                          <p:val>
                                            <p:strVal val="#ppt_w"/>
                                          </p:val>
                                        </p:tav>
                                      </p:tavLst>
                                    </p:anim>
                                    <p:anim calcmode="lin" valueType="num">
                                      <p:cBhvr>
                                        <p:cTn id="23" dur="10" fill="hold"/>
                                        <p:tgtEl>
                                          <p:spTgt spid="41"/>
                                        </p:tgtEl>
                                        <p:attrNameLst>
                                          <p:attrName>ppt_h</p:attrName>
                                        </p:attrNameLst>
                                      </p:cBhvr>
                                      <p:tavLst>
                                        <p:tav tm="0">
                                          <p:val>
                                            <p:fltVal val="0"/>
                                          </p:val>
                                        </p:tav>
                                        <p:tav tm="100000">
                                          <p:val>
                                            <p:strVal val="#ppt_h"/>
                                          </p:val>
                                        </p:tav>
                                      </p:tavLst>
                                    </p:anim>
                                    <p:animEffect transition="in" filter="fade">
                                      <p:cBhvr>
                                        <p:cTn id="24" dur="10"/>
                                        <p:tgtEl>
                                          <p:spTgt spid="41"/>
                                        </p:tgtEl>
                                      </p:cBhvr>
                                    </p:animEffect>
                                  </p:childTnLst>
                                </p:cTn>
                              </p:par>
                              <p:par>
                                <p:cTn id="25" presetID="10" presetClass="exit" presetSubtype="0" fill="hold" grpId="0" nodeType="withEffect">
                                  <p:stCondLst>
                                    <p:cond delay="0"/>
                                  </p:stCondLst>
                                  <p:childTnLst>
                                    <p:animEffect transition="out" filter="fade">
                                      <p:cBhvr>
                                        <p:cTn id="26" dur="10"/>
                                        <p:tgtEl>
                                          <p:spTgt spid="52"/>
                                        </p:tgtEl>
                                      </p:cBhvr>
                                    </p:animEffect>
                                    <p:set>
                                      <p:cBhvr>
                                        <p:cTn id="27" dur="1" fill="hold">
                                          <p:stCondLst>
                                            <p:cond delay="9"/>
                                          </p:stCondLst>
                                        </p:cTn>
                                        <p:tgtEl>
                                          <p:spTgt spid="52"/>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 fill="hold"/>
                                        <p:tgtEl>
                                          <p:spTgt spid="11"/>
                                        </p:tgtEl>
                                        <p:attrNameLst>
                                          <p:attrName>ppt_w</p:attrName>
                                        </p:attrNameLst>
                                      </p:cBhvr>
                                      <p:tavLst>
                                        <p:tav tm="0">
                                          <p:val>
                                            <p:fltVal val="0"/>
                                          </p:val>
                                        </p:tav>
                                        <p:tav tm="100000">
                                          <p:val>
                                            <p:strVal val="#ppt_w"/>
                                          </p:val>
                                        </p:tav>
                                      </p:tavLst>
                                    </p:anim>
                                    <p:anim calcmode="lin" valueType="num">
                                      <p:cBhvr>
                                        <p:cTn id="31" dur="10" fill="hold"/>
                                        <p:tgtEl>
                                          <p:spTgt spid="11"/>
                                        </p:tgtEl>
                                        <p:attrNameLst>
                                          <p:attrName>ppt_h</p:attrName>
                                        </p:attrNameLst>
                                      </p:cBhvr>
                                      <p:tavLst>
                                        <p:tav tm="0">
                                          <p:val>
                                            <p:fltVal val="0"/>
                                          </p:val>
                                        </p:tav>
                                        <p:tav tm="100000">
                                          <p:val>
                                            <p:strVal val="#ppt_h"/>
                                          </p:val>
                                        </p:tav>
                                      </p:tavLst>
                                    </p:anim>
                                    <p:animEffect transition="in" filter="fade">
                                      <p:cBhvr>
                                        <p:cTn id="32" dur="10"/>
                                        <p:tgtEl>
                                          <p:spTgt spid="11"/>
                                        </p:tgtEl>
                                      </p:cBhvr>
                                    </p:animEffect>
                                  </p:childTnLst>
                                </p:cTn>
                              </p:par>
                              <p:par>
                                <p:cTn id="33" presetID="53"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 fill="hold"/>
                                        <p:tgtEl>
                                          <p:spTgt spid="10"/>
                                        </p:tgtEl>
                                        <p:attrNameLst>
                                          <p:attrName>ppt_w</p:attrName>
                                        </p:attrNameLst>
                                      </p:cBhvr>
                                      <p:tavLst>
                                        <p:tav tm="0">
                                          <p:val>
                                            <p:fltVal val="0"/>
                                          </p:val>
                                        </p:tav>
                                        <p:tav tm="100000">
                                          <p:val>
                                            <p:strVal val="#ppt_w"/>
                                          </p:val>
                                        </p:tav>
                                      </p:tavLst>
                                    </p:anim>
                                    <p:anim calcmode="lin" valueType="num">
                                      <p:cBhvr>
                                        <p:cTn id="36" dur="10" fill="hold"/>
                                        <p:tgtEl>
                                          <p:spTgt spid="10"/>
                                        </p:tgtEl>
                                        <p:attrNameLst>
                                          <p:attrName>ppt_h</p:attrName>
                                        </p:attrNameLst>
                                      </p:cBhvr>
                                      <p:tavLst>
                                        <p:tav tm="0">
                                          <p:val>
                                            <p:fltVal val="0"/>
                                          </p:val>
                                        </p:tav>
                                        <p:tav tm="100000">
                                          <p:val>
                                            <p:strVal val="#ppt_h"/>
                                          </p:val>
                                        </p:tav>
                                      </p:tavLst>
                                    </p:anim>
                                    <p:animEffect transition="in" filter="fade">
                                      <p:cBhvr>
                                        <p:cTn id="37" dur="1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
                                        <p:tgtEl>
                                          <p:spTgt spid="44"/>
                                        </p:tgtEl>
                                      </p:cBhvr>
                                    </p:animEffect>
                                  </p:childTnLst>
                                </p:cTn>
                              </p:par>
                              <p:par>
                                <p:cTn id="44" presetID="10" presetClass="exit" presetSubtype="0" fill="hold" nodeType="withEffect">
                                  <p:stCondLst>
                                    <p:cond delay="0"/>
                                  </p:stCondLst>
                                  <p:childTnLst>
                                    <p:animEffect transition="out" filter="fade">
                                      <p:cBhvr>
                                        <p:cTn id="45" dur="10"/>
                                        <p:tgtEl>
                                          <p:spTgt spid="43"/>
                                        </p:tgtEl>
                                      </p:cBhvr>
                                    </p:animEffect>
                                    <p:set>
                                      <p:cBhvr>
                                        <p:cTn id="46" dur="1" fill="hold">
                                          <p:stCondLst>
                                            <p:cond delay="9"/>
                                          </p:stCondLst>
                                        </p:cTn>
                                        <p:tgtEl>
                                          <p:spTgt spid="4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10"/>
                                        <p:tgtEl>
                                          <p:spTgt spid="44"/>
                                        </p:tgtEl>
                                      </p:cBhvr>
                                    </p:animEffect>
                                    <p:set>
                                      <p:cBhvr>
                                        <p:cTn id="49" dur="1" fill="hold">
                                          <p:stCondLst>
                                            <p:cond delay="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xit" presetSubtype="0" fill="hold" nodeType="withEffect">
                                  <p:stCondLst>
                                    <p:cond delay="0"/>
                                  </p:stCondLst>
                                  <p:childTnLst>
                                    <p:animEffect transition="out" filter="fade">
                                      <p:cBhvr>
                                        <p:cTn id="57" dur="500"/>
                                        <p:tgtEl>
                                          <p:spTgt spid="43"/>
                                        </p:tgtEl>
                                      </p:cBhvr>
                                    </p:animEffect>
                                    <p:set>
                                      <p:cBhvr>
                                        <p:cTn id="58" dur="1" fill="hold">
                                          <p:stCondLst>
                                            <p:cond delay="499"/>
                                          </p:stCondLst>
                                        </p:cTn>
                                        <p:tgtEl>
                                          <p:spTgt spid="4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44"/>
                                        </p:tgtEl>
                                      </p:cBhvr>
                                    </p:animEffect>
                                    <p:set>
                                      <p:cBhvr>
                                        <p:cTn id="61"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10" presetClass="exit" presetSubtype="0" fill="hold" nodeType="with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par>
                                <p:cTn id="80" presetID="10" presetClass="exit" presetSubtype="0" fill="hold" nodeType="withEffect">
                                  <p:stCondLst>
                                    <p:cond delay="0"/>
                                  </p:stCondLst>
                                  <p:childTnLst>
                                    <p:animEffect transition="out" filter="fade">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6" grpId="0"/>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DE0363E9-F944-476D-A7F8-744D70373711}"/>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vi-VN">
                <a:solidFill>
                  <a:schemeClr val="bg1"/>
                </a:solidFill>
              </a:rPr>
              <a:t>ĐỌC THÊM</a:t>
            </a:r>
            <a:endParaRPr lang="en-US">
              <a:solidFill>
                <a:schemeClr val="bg1"/>
              </a:solidFill>
              <a:effectLst/>
            </a:endParaRPr>
          </a:p>
        </p:txBody>
      </p:sp>
      <p:sp>
        <p:nvSpPr>
          <p:cNvPr id="2" name="TextBox 1">
            <a:extLst>
              <a:ext uri="{FF2B5EF4-FFF2-40B4-BE49-F238E27FC236}">
                <a16:creationId xmlns:a16="http://schemas.microsoft.com/office/drawing/2014/main" id="{552FD0A8-0D2E-4EF4-AD35-88BB3A489EE4}"/>
              </a:ext>
            </a:extLst>
          </p:cNvPr>
          <p:cNvSpPr txBox="1"/>
          <p:nvPr/>
        </p:nvSpPr>
        <p:spPr>
          <a:xfrm>
            <a:off x="537411" y="1635570"/>
            <a:ext cx="11117178" cy="3194328"/>
          </a:xfrm>
          <a:prstGeom prst="roundRect">
            <a:avLst>
              <a:gd name="adj" fmla="val 8562"/>
            </a:avLst>
          </a:prstGeom>
          <a:solidFill>
            <a:srgbClr val="13A89E"/>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3200">
                <a:solidFill>
                  <a:schemeClr val="bg1"/>
                </a:solidFill>
                <a:latin typeface="+mj-lt"/>
              </a:rPr>
              <a:t>Mỗi hộp thư điện tử cấp cho người dùng một khoản dung lượng lưu trữ ít nhất là 5 Gb, do đó, ta có thể sử dụng dung lượng trống này để lưu trữ các tệp tin cần thiết, nhằm mục đích có thể sử dụng các dữ liệu ở bất kỳ nơi nào. Để làm được điều này, ta chỉ cần thực hiện thao tác gửi thư điện tử đến cho địa chỉ người nhận là chính mình, sau đó đính kèm tệp tin cần sử dụng vào thư. </a:t>
            </a:r>
          </a:p>
        </p:txBody>
      </p:sp>
      <p:sp>
        <p:nvSpPr>
          <p:cNvPr id="6" name="TextBox 5">
            <a:extLst>
              <a:ext uri="{FF2B5EF4-FFF2-40B4-BE49-F238E27FC236}">
                <a16:creationId xmlns:a16="http://schemas.microsoft.com/office/drawing/2014/main" id="{505EC7F3-010B-4613-AF95-CD923FD18340}"/>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Tree>
    <p:extLst>
      <p:ext uri="{BB962C8B-B14F-4D97-AF65-F5344CB8AC3E}">
        <p14:creationId xmlns:p14="http://schemas.microsoft.com/office/powerpoint/2010/main" val="947545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091C1E-9F39-4FC2-A54D-CF7105D44671}"/>
              </a:ext>
            </a:extLst>
          </p:cNvPr>
          <p:cNvSpPr/>
          <p:nvPr/>
        </p:nvSpPr>
        <p:spPr>
          <a:xfrm>
            <a:off x="8743950" y="4552950"/>
            <a:ext cx="3790950" cy="3790950"/>
          </a:xfrm>
          <a:prstGeom prst="ellipse">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id="{CF801F70-D599-4D23-88BE-BA7B7E2B6E16}"/>
              </a:ext>
            </a:extLst>
          </p:cNvPr>
          <p:cNvSpPr txBox="1"/>
          <p:nvPr/>
        </p:nvSpPr>
        <p:spPr>
          <a:xfrm>
            <a:off x="3619500" y="3306456"/>
            <a:ext cx="7334250" cy="584775"/>
          </a:xfrm>
          <a:prstGeom prst="rect">
            <a:avLst/>
          </a:prstGeom>
          <a:noFill/>
        </p:spPr>
        <p:txBody>
          <a:bodyPr wrap="square" rtlCol="0">
            <a:spAutoFit/>
          </a:bodyPr>
          <a:lstStyle/>
          <a:p>
            <a:pPr algn="ctr"/>
            <a:r>
              <a:rPr lang="vi-VN" sz="3200"/>
              <a:t>Về nhà các em hãy xem lại bài cũ!</a:t>
            </a:r>
          </a:p>
        </p:txBody>
      </p:sp>
      <p:sp>
        <p:nvSpPr>
          <p:cNvPr id="7" name="TextBox 6">
            <a:extLst>
              <a:ext uri="{FF2B5EF4-FFF2-40B4-BE49-F238E27FC236}">
                <a16:creationId xmlns:a16="http://schemas.microsoft.com/office/drawing/2014/main" id="{85B68AE8-4CD8-4FC3-AD4F-FA401DE70DC1}"/>
              </a:ext>
            </a:extLst>
          </p:cNvPr>
          <p:cNvSpPr txBox="1"/>
          <p:nvPr/>
        </p:nvSpPr>
        <p:spPr>
          <a:xfrm>
            <a:off x="5686622" y="6627168"/>
            <a:ext cx="3200005" cy="230832"/>
          </a:xfrm>
          <a:prstGeom prst="rect">
            <a:avLst/>
          </a:prstGeom>
          <a:noFill/>
        </p:spPr>
        <p:txBody>
          <a:bodyPr wrap="square" rtlCol="0">
            <a:spAutoFit/>
          </a:bodyPr>
          <a:lstStyle/>
          <a:p>
            <a:r>
              <a:rPr lang="vi-VN" sz="900">
                <a:latin typeface="+mj-lt"/>
              </a:rPr>
              <a:t>Mọi nhu cầu file chỉnh sữa liên hệ: </a:t>
            </a:r>
            <a:r>
              <a:rPr lang="vi-VN" sz="900" b="1">
                <a:hlinkClick r:id="rId3" tooltip="lienhe@khangphuc.vn "/>
              </a:rPr>
              <a:t>lienhe@khangphuc.vn</a:t>
            </a:r>
            <a:endParaRPr lang="vi-VN" sz="900">
              <a:latin typeface="+mj-lt"/>
            </a:endParaRPr>
          </a:p>
        </p:txBody>
      </p:sp>
      <p:pic>
        <p:nvPicPr>
          <p:cNvPr id="8" name="Picture 7">
            <a:extLst>
              <a:ext uri="{FF2B5EF4-FFF2-40B4-BE49-F238E27FC236}">
                <a16:creationId xmlns:a16="http://schemas.microsoft.com/office/drawing/2014/main" id="{2932EE75-0FAE-470F-AD1B-97C75AD34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246" y="1197684"/>
            <a:ext cx="9821507" cy="2469094"/>
          </a:xfrm>
          <a:prstGeom prst="rect">
            <a:avLst/>
          </a:prstGeom>
        </p:spPr>
      </p:pic>
    </p:spTree>
    <p:extLst>
      <p:ext uri="{BB962C8B-B14F-4D97-AF65-F5344CB8AC3E}">
        <p14:creationId xmlns:p14="http://schemas.microsoft.com/office/powerpoint/2010/main" val="28482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8E25B-95F8-4088-8A99-BEBFCF7734BC}"/>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5" name="TextBox 4">
            <a:extLst>
              <a:ext uri="{FF2B5EF4-FFF2-40B4-BE49-F238E27FC236}">
                <a16:creationId xmlns:a16="http://schemas.microsoft.com/office/drawing/2014/main" id="{BF7A9A47-17BB-4CC6-B573-78E9BA24FC2E}"/>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BẮT ĐẦU</a:t>
            </a:r>
          </a:p>
        </p:txBody>
      </p:sp>
      <p:grpSp>
        <p:nvGrpSpPr>
          <p:cNvPr id="7" name="Group 6">
            <a:extLst>
              <a:ext uri="{FF2B5EF4-FFF2-40B4-BE49-F238E27FC236}">
                <a16:creationId xmlns:a16="http://schemas.microsoft.com/office/drawing/2014/main" id="{D5F81CD0-895B-498A-86D4-F05CD9506610}"/>
              </a:ext>
            </a:extLst>
          </p:cNvPr>
          <p:cNvGrpSpPr/>
          <p:nvPr/>
        </p:nvGrpSpPr>
        <p:grpSpPr>
          <a:xfrm>
            <a:off x="311728" y="1322043"/>
            <a:ext cx="11741283" cy="1140916"/>
            <a:chOff x="311728" y="1322043"/>
            <a:chExt cx="11741283" cy="1140916"/>
          </a:xfrm>
        </p:grpSpPr>
        <p:sp>
          <p:nvSpPr>
            <p:cNvPr id="2" name="TextBox 1">
              <a:extLst>
                <a:ext uri="{FF2B5EF4-FFF2-40B4-BE49-F238E27FC236}">
                  <a16:creationId xmlns:a16="http://schemas.microsoft.com/office/drawing/2014/main" id="{14D2A941-A882-4FCB-B01A-5064426E9216}"/>
                </a:ext>
              </a:extLst>
            </p:cNvPr>
            <p:cNvSpPr txBox="1"/>
            <p:nvPr/>
          </p:nvSpPr>
          <p:spPr>
            <a:xfrm>
              <a:off x="311728" y="1322043"/>
              <a:ext cx="11568545" cy="892552"/>
            </a:xfrm>
            <a:prstGeom prst="rect">
              <a:avLst/>
            </a:prstGeom>
            <a:noFill/>
          </p:spPr>
          <p:txBody>
            <a:bodyPr wrap="square" rtlCol="0">
              <a:spAutoFit/>
            </a:bodyPr>
            <a:lstStyle/>
            <a:p>
              <a:pPr marL="457200" indent="-457200">
                <a:buFont typeface="Wingdings" panose="05000000000000000000" pitchFamily="2" charset="2"/>
                <a:buChar char="Ø"/>
              </a:pPr>
              <a:r>
                <a:rPr lang="vi-VN" sz="2600"/>
                <a:t>Không giống thư truyền thống, thư điện tử cho phép người dùng đính kèm thêm dữ liệu vào trong thư trước khi gửi. Biểu tượng đính kèm thư là chiếc kẹp giấy.</a:t>
              </a:r>
            </a:p>
          </p:txBody>
        </p:sp>
        <p:pic>
          <p:nvPicPr>
            <p:cNvPr id="6" name="Graphic 5" descr="Paperclip">
              <a:extLst>
                <a:ext uri="{FF2B5EF4-FFF2-40B4-BE49-F238E27FC236}">
                  <a16:creationId xmlns:a16="http://schemas.microsoft.com/office/drawing/2014/main" id="{408384BA-2DD2-4060-9008-BE540F757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328191" y="1738139"/>
              <a:ext cx="724820" cy="724820"/>
            </a:xfrm>
            <a:prstGeom prst="rect">
              <a:avLst/>
            </a:prstGeom>
          </p:spPr>
        </p:pic>
      </p:grpSp>
      <p:sp>
        <p:nvSpPr>
          <p:cNvPr id="25" name="TextBox 24">
            <a:extLst>
              <a:ext uri="{FF2B5EF4-FFF2-40B4-BE49-F238E27FC236}">
                <a16:creationId xmlns:a16="http://schemas.microsoft.com/office/drawing/2014/main" id="{133A8D24-5BA4-47E7-B42B-2AC29DBE82FA}"/>
              </a:ext>
            </a:extLst>
          </p:cNvPr>
          <p:cNvSpPr txBox="1"/>
          <p:nvPr/>
        </p:nvSpPr>
        <p:spPr>
          <a:xfrm>
            <a:off x="311728" y="2322982"/>
            <a:ext cx="6269181" cy="1692771"/>
          </a:xfrm>
          <a:prstGeom prst="rect">
            <a:avLst/>
          </a:prstGeom>
          <a:noFill/>
        </p:spPr>
        <p:txBody>
          <a:bodyPr wrap="square" rtlCol="0">
            <a:spAutoFit/>
          </a:bodyPr>
          <a:lstStyle/>
          <a:p>
            <a:pPr marL="457200" indent="-457200" algn="just">
              <a:buFont typeface="Wingdings" panose="05000000000000000000" pitchFamily="2" charset="2"/>
              <a:buChar char="Ø"/>
            </a:pPr>
            <a:r>
              <a:rPr lang="vi-VN" sz="2600"/>
              <a:t>Dữ liệu chèn vào thư điện tử thường là, hình ảnh, văn bản Word, bảng tính Excel, bài trình diễn Powerpoint hoặc nhiều tập tin khác.</a:t>
            </a:r>
          </a:p>
        </p:txBody>
      </p:sp>
      <p:pic>
        <p:nvPicPr>
          <p:cNvPr id="9" name="Graphic 8">
            <a:extLst>
              <a:ext uri="{FF2B5EF4-FFF2-40B4-BE49-F238E27FC236}">
                <a16:creationId xmlns:a16="http://schemas.microsoft.com/office/drawing/2014/main" id="{8D54A1D7-F4A7-4ECE-9AA8-84A97D372C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3647" y="2462959"/>
            <a:ext cx="5029643" cy="4337490"/>
          </a:xfrm>
          <a:prstGeom prst="rect">
            <a:avLst/>
          </a:prstGeom>
        </p:spPr>
      </p:pic>
      <p:sp>
        <p:nvSpPr>
          <p:cNvPr id="10" name="Rectangle: Rounded Corners 9">
            <a:extLst>
              <a:ext uri="{FF2B5EF4-FFF2-40B4-BE49-F238E27FC236}">
                <a16:creationId xmlns:a16="http://schemas.microsoft.com/office/drawing/2014/main" id="{2BA87264-FFED-49E6-A92D-2116B3BFB2A7}"/>
              </a:ext>
            </a:extLst>
          </p:cNvPr>
          <p:cNvSpPr/>
          <p:nvPr/>
        </p:nvSpPr>
        <p:spPr>
          <a:xfrm>
            <a:off x="7772400" y="6234545"/>
            <a:ext cx="318655" cy="3463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TextBox 29">
            <a:extLst>
              <a:ext uri="{FF2B5EF4-FFF2-40B4-BE49-F238E27FC236}">
                <a16:creationId xmlns:a16="http://schemas.microsoft.com/office/drawing/2014/main" id="{62B62055-B46A-42D9-B8B7-91EDB9C8977E}"/>
              </a:ext>
            </a:extLst>
          </p:cNvPr>
          <p:cNvSpPr txBox="1"/>
          <p:nvPr/>
        </p:nvSpPr>
        <p:spPr>
          <a:xfrm>
            <a:off x="311728" y="4124140"/>
            <a:ext cx="6269181" cy="1292662"/>
          </a:xfrm>
          <a:prstGeom prst="rect">
            <a:avLst/>
          </a:prstGeom>
          <a:noFill/>
        </p:spPr>
        <p:txBody>
          <a:bodyPr wrap="square" rtlCol="0">
            <a:spAutoFit/>
          </a:bodyPr>
          <a:lstStyle/>
          <a:p>
            <a:pPr marL="457200" indent="-457200" algn="just">
              <a:buFont typeface="Wingdings" panose="05000000000000000000" pitchFamily="2" charset="2"/>
              <a:buChar char="Ø"/>
            </a:pPr>
            <a:r>
              <a:rPr lang="vi-VN" sz="2600"/>
              <a:t>Những tập tin ứng dụng (có phần mở rộng .exe) không được chèn vào thư điện tử, để phòng ngừa Virus.</a:t>
            </a:r>
          </a:p>
        </p:txBody>
      </p:sp>
    </p:spTree>
    <p:extLst>
      <p:ext uri="{BB962C8B-B14F-4D97-AF65-F5344CB8AC3E}">
        <p14:creationId xmlns:p14="http://schemas.microsoft.com/office/powerpoint/2010/main" val="29743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1000"/>
                            </p:stCondLst>
                            <p:childTnLst>
                              <p:par>
                                <p:cTn id="27" presetID="8" presetClass="emph" presetSubtype="0" repeatCount="indefinite" fill="hold" grpId="1" nodeType="afterEffect">
                                  <p:stCondLst>
                                    <p:cond delay="0"/>
                                  </p:stCondLst>
                                  <p:childTnLst>
                                    <p:animRot by="21600000">
                                      <p:cBhvr>
                                        <p:cTn id="28" dur="2000" fill="hold"/>
                                        <p:tgtEl>
                                          <p:spTgt spid="10"/>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10" grpId="0" animBg="1"/>
      <p:bldP spid="10" grpId="1"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A8E25B-95F8-4088-8A99-BEBFCF7734BC}"/>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5" name="TextBox 4">
            <a:extLst>
              <a:ext uri="{FF2B5EF4-FFF2-40B4-BE49-F238E27FC236}">
                <a16:creationId xmlns:a16="http://schemas.microsoft.com/office/drawing/2014/main" id="{BF7A9A47-17BB-4CC6-B573-78E9BA24FC2E}"/>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BẮT ĐẦU</a:t>
            </a:r>
          </a:p>
        </p:txBody>
      </p:sp>
      <p:sp>
        <p:nvSpPr>
          <p:cNvPr id="2" name="TextBox 1">
            <a:extLst>
              <a:ext uri="{FF2B5EF4-FFF2-40B4-BE49-F238E27FC236}">
                <a16:creationId xmlns:a16="http://schemas.microsoft.com/office/drawing/2014/main" id="{14D2A941-A882-4FCB-B01A-5064426E9216}"/>
              </a:ext>
            </a:extLst>
          </p:cNvPr>
          <p:cNvSpPr txBox="1"/>
          <p:nvPr/>
        </p:nvSpPr>
        <p:spPr>
          <a:xfrm>
            <a:off x="311728" y="1322043"/>
            <a:ext cx="11568545" cy="492443"/>
          </a:xfrm>
          <a:prstGeom prst="rect">
            <a:avLst/>
          </a:prstGeom>
          <a:noFill/>
        </p:spPr>
        <p:txBody>
          <a:bodyPr wrap="square" rtlCol="0">
            <a:spAutoFit/>
          </a:bodyPr>
          <a:lstStyle/>
          <a:p>
            <a:pPr marL="457200" indent="-457200">
              <a:buFont typeface="Wingdings" panose="05000000000000000000" pitchFamily="2" charset="2"/>
              <a:buChar char="Ø"/>
            </a:pPr>
            <a:r>
              <a:rPr lang="vi-VN" sz="2600"/>
              <a:t>Sau khi đính kèm dữ liệu xong, cửa sổ soạn thư sẽ xuất hiện tập tin:</a:t>
            </a:r>
          </a:p>
        </p:txBody>
      </p:sp>
      <p:pic>
        <p:nvPicPr>
          <p:cNvPr id="3" name="Graphic 2">
            <a:extLst>
              <a:ext uri="{FF2B5EF4-FFF2-40B4-BE49-F238E27FC236}">
                <a16:creationId xmlns:a16="http://schemas.microsoft.com/office/drawing/2014/main" id="{DAFA1A2F-6BA1-45AE-A50B-D1DC0BACB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8314" y="1984974"/>
            <a:ext cx="5815178" cy="2009854"/>
          </a:xfrm>
          <a:prstGeom prst="rect">
            <a:avLst/>
          </a:prstGeom>
        </p:spPr>
      </p:pic>
      <p:sp>
        <p:nvSpPr>
          <p:cNvPr id="12" name="TextBox 11">
            <a:extLst>
              <a:ext uri="{FF2B5EF4-FFF2-40B4-BE49-F238E27FC236}">
                <a16:creationId xmlns:a16="http://schemas.microsoft.com/office/drawing/2014/main" id="{E5EE28CD-349D-46AA-A1E1-240DD173E931}"/>
              </a:ext>
            </a:extLst>
          </p:cNvPr>
          <p:cNvSpPr txBox="1"/>
          <p:nvPr/>
        </p:nvSpPr>
        <p:spPr>
          <a:xfrm>
            <a:off x="311728" y="4000426"/>
            <a:ext cx="11568545" cy="1292662"/>
          </a:xfrm>
          <a:prstGeom prst="rect">
            <a:avLst/>
          </a:prstGeom>
          <a:noFill/>
        </p:spPr>
        <p:txBody>
          <a:bodyPr wrap="square" rtlCol="0">
            <a:spAutoFit/>
          </a:bodyPr>
          <a:lstStyle/>
          <a:p>
            <a:pPr marL="457200" indent="-457200">
              <a:buFont typeface="Wingdings" panose="05000000000000000000" pitchFamily="2" charset="2"/>
              <a:buChar char="Ø"/>
            </a:pPr>
            <a:r>
              <a:rPr lang="vi-VN" sz="2600" b="1"/>
              <a:t>Lưu ý: </a:t>
            </a:r>
            <a:r>
              <a:rPr lang="vi-VN" sz="2600"/>
              <a:t>dung lượng tối đa của tập tin đính kèm hiện tại cho phép là 25 Mb, một số trường hợp em có thể gửi bằng các liên kết, em hãy sao chéo địa chỉ liên kết vào dán nó vào ô nội dung của cửa sổ soạn thư.</a:t>
            </a:r>
          </a:p>
        </p:txBody>
      </p:sp>
    </p:spTree>
    <p:extLst>
      <p:ext uri="{BB962C8B-B14F-4D97-AF65-F5344CB8AC3E}">
        <p14:creationId xmlns:p14="http://schemas.microsoft.com/office/powerpoint/2010/main" val="193801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7A9A47-17BB-4CC6-B573-78E9BA24FC2E}"/>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BẮT ĐẦU</a:t>
            </a:r>
          </a:p>
        </p:txBody>
      </p:sp>
      <p:sp>
        <p:nvSpPr>
          <p:cNvPr id="2" name="TextBox 1">
            <a:extLst>
              <a:ext uri="{FF2B5EF4-FFF2-40B4-BE49-F238E27FC236}">
                <a16:creationId xmlns:a16="http://schemas.microsoft.com/office/drawing/2014/main" id="{14D2A941-A882-4FCB-B01A-5064426E9216}"/>
              </a:ext>
            </a:extLst>
          </p:cNvPr>
          <p:cNvSpPr txBox="1"/>
          <p:nvPr/>
        </p:nvSpPr>
        <p:spPr>
          <a:xfrm>
            <a:off x="311728" y="1322043"/>
            <a:ext cx="11568545" cy="492443"/>
          </a:xfrm>
          <a:prstGeom prst="rect">
            <a:avLst/>
          </a:prstGeom>
          <a:noFill/>
        </p:spPr>
        <p:txBody>
          <a:bodyPr wrap="square" rtlCol="0">
            <a:spAutoFit/>
          </a:bodyPr>
          <a:lstStyle/>
          <a:p>
            <a:pPr marL="457200" indent="-457200">
              <a:buFont typeface="Wingdings" panose="05000000000000000000" pitchFamily="2" charset="2"/>
              <a:buChar char="Ø"/>
            </a:pPr>
            <a:r>
              <a:rPr lang="vi-VN" sz="2600"/>
              <a:t>Sau khi đính kèm dữ liệu xong, cửa sổ soạn thư sẽ xuất hiện tập tin:</a:t>
            </a:r>
          </a:p>
        </p:txBody>
      </p:sp>
      <p:pic>
        <p:nvPicPr>
          <p:cNvPr id="3" name="Graphic 2">
            <a:extLst>
              <a:ext uri="{FF2B5EF4-FFF2-40B4-BE49-F238E27FC236}">
                <a16:creationId xmlns:a16="http://schemas.microsoft.com/office/drawing/2014/main" id="{DAFA1A2F-6BA1-45AE-A50B-D1DC0BACB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8314" y="1835074"/>
            <a:ext cx="5815178" cy="2009854"/>
          </a:xfrm>
          <a:prstGeom prst="rect">
            <a:avLst/>
          </a:prstGeom>
        </p:spPr>
      </p:pic>
      <p:sp>
        <p:nvSpPr>
          <p:cNvPr id="12" name="TextBox 11">
            <a:extLst>
              <a:ext uri="{FF2B5EF4-FFF2-40B4-BE49-F238E27FC236}">
                <a16:creationId xmlns:a16="http://schemas.microsoft.com/office/drawing/2014/main" id="{E5EE28CD-349D-46AA-A1E1-240DD173E931}"/>
              </a:ext>
            </a:extLst>
          </p:cNvPr>
          <p:cNvSpPr txBox="1"/>
          <p:nvPr/>
        </p:nvSpPr>
        <p:spPr>
          <a:xfrm>
            <a:off x="311728" y="3760586"/>
            <a:ext cx="11568545" cy="1292662"/>
          </a:xfrm>
          <a:prstGeom prst="rect">
            <a:avLst/>
          </a:prstGeom>
          <a:noFill/>
        </p:spPr>
        <p:txBody>
          <a:bodyPr wrap="square" rtlCol="0">
            <a:spAutoFit/>
          </a:bodyPr>
          <a:lstStyle/>
          <a:p>
            <a:pPr marL="457200" indent="-457200">
              <a:buFont typeface="Wingdings" panose="05000000000000000000" pitchFamily="2" charset="2"/>
              <a:buChar char="Ø"/>
            </a:pPr>
            <a:r>
              <a:rPr lang="vi-VN" sz="2600" b="1"/>
              <a:t>Lưu ý: </a:t>
            </a:r>
            <a:r>
              <a:rPr lang="vi-VN" sz="2600"/>
              <a:t>dung lượng tối đa của tập tin đính kèm hiện tại cho phép là 25 Mb, một số trường hợp em có thể gửi bằng các liên kết, em hãy sao chéo địa chỉ liên kết vào dán nó vào ô nội dung của cửa sổ soạn thư.</a:t>
            </a:r>
          </a:p>
        </p:txBody>
      </p:sp>
      <p:pic>
        <p:nvPicPr>
          <p:cNvPr id="6" name="Graphic 5">
            <a:extLst>
              <a:ext uri="{FF2B5EF4-FFF2-40B4-BE49-F238E27FC236}">
                <a16:creationId xmlns:a16="http://schemas.microsoft.com/office/drawing/2014/main" id="{2D3192A0-7F54-4E95-AD20-09B11541B8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4551" y="4759328"/>
            <a:ext cx="5167757" cy="1889287"/>
          </a:xfrm>
          <a:prstGeom prst="rect">
            <a:avLst/>
          </a:prstGeom>
        </p:spPr>
      </p:pic>
      <p:sp>
        <p:nvSpPr>
          <p:cNvPr id="8" name="TextBox 7">
            <a:extLst>
              <a:ext uri="{FF2B5EF4-FFF2-40B4-BE49-F238E27FC236}">
                <a16:creationId xmlns:a16="http://schemas.microsoft.com/office/drawing/2014/main" id="{5F43755A-B118-4970-9555-64C515726E3A}"/>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Tree>
    <p:extLst>
      <p:ext uri="{BB962C8B-B14F-4D97-AF65-F5344CB8AC3E}">
        <p14:creationId xmlns:p14="http://schemas.microsoft.com/office/powerpoint/2010/main" val="33926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F7A9A47-17BB-4CC6-B573-78E9BA24FC2E}"/>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BẮT ĐẦU</a:t>
            </a:r>
          </a:p>
        </p:txBody>
      </p:sp>
      <p:sp>
        <p:nvSpPr>
          <p:cNvPr id="2" name="TextBox 1">
            <a:extLst>
              <a:ext uri="{FF2B5EF4-FFF2-40B4-BE49-F238E27FC236}">
                <a16:creationId xmlns:a16="http://schemas.microsoft.com/office/drawing/2014/main" id="{14D2A941-A882-4FCB-B01A-5064426E9216}"/>
              </a:ext>
            </a:extLst>
          </p:cNvPr>
          <p:cNvSpPr txBox="1"/>
          <p:nvPr/>
        </p:nvSpPr>
        <p:spPr>
          <a:xfrm>
            <a:off x="626521" y="1396993"/>
            <a:ext cx="11410580" cy="492443"/>
          </a:xfrm>
          <a:prstGeom prst="rect">
            <a:avLst/>
          </a:prstGeom>
          <a:noFill/>
        </p:spPr>
        <p:txBody>
          <a:bodyPr wrap="square" rtlCol="0">
            <a:spAutoFit/>
          </a:bodyPr>
          <a:lstStyle/>
          <a:p>
            <a:r>
              <a:rPr lang="vi-VN" sz="2600"/>
              <a:t>Thư nhận được có đính kèm dữ liệu, sẽ có biểu tượng kẹp giấy ở góc bên phải</a:t>
            </a:r>
          </a:p>
        </p:txBody>
      </p:sp>
      <p:sp>
        <p:nvSpPr>
          <p:cNvPr id="17" name="TextBox 16">
            <a:extLst>
              <a:ext uri="{FF2B5EF4-FFF2-40B4-BE49-F238E27FC236}">
                <a16:creationId xmlns:a16="http://schemas.microsoft.com/office/drawing/2014/main" id="{FCB5DDF6-857D-49C5-8FDC-34D7DBD74B76}"/>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18" name="TextBox 17">
            <a:extLst>
              <a:ext uri="{FF2B5EF4-FFF2-40B4-BE49-F238E27FC236}">
                <a16:creationId xmlns:a16="http://schemas.microsoft.com/office/drawing/2014/main" id="{3133AE6E-B86B-4B13-90A8-DFD266F67C14}"/>
              </a:ext>
            </a:extLst>
          </p:cNvPr>
          <p:cNvSpPr txBox="1"/>
          <p:nvPr/>
        </p:nvSpPr>
        <p:spPr>
          <a:xfrm>
            <a:off x="626521" y="3026062"/>
            <a:ext cx="11410580" cy="892552"/>
          </a:xfrm>
          <a:prstGeom prst="rect">
            <a:avLst/>
          </a:prstGeom>
          <a:noFill/>
        </p:spPr>
        <p:txBody>
          <a:bodyPr wrap="square" rtlCol="0">
            <a:spAutoFit/>
          </a:bodyPr>
          <a:lstStyle/>
          <a:p>
            <a:r>
              <a:rPr lang="vi-VN" sz="2600"/>
              <a:t>Để xem được tập tin được đính kèm trong thư, em nhấp chuột vào biểu tượng tải xuống, hoặc tải về máy tính.</a:t>
            </a:r>
          </a:p>
        </p:txBody>
      </p:sp>
      <p:pic>
        <p:nvPicPr>
          <p:cNvPr id="7" name="Graphic 6">
            <a:extLst>
              <a:ext uri="{FF2B5EF4-FFF2-40B4-BE49-F238E27FC236}">
                <a16:creationId xmlns:a16="http://schemas.microsoft.com/office/drawing/2014/main" id="{1E7F0A9C-B999-4AA6-9945-794E46AD19C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39254" b="24946"/>
          <a:stretch/>
        </p:blipFill>
        <p:spPr>
          <a:xfrm>
            <a:off x="2142496" y="2056333"/>
            <a:ext cx="7907008" cy="751232"/>
          </a:xfrm>
          <a:prstGeom prst="rect">
            <a:avLst/>
          </a:prstGeom>
        </p:spPr>
      </p:pic>
      <p:pic>
        <p:nvPicPr>
          <p:cNvPr id="8" name="Graphic 7">
            <a:extLst>
              <a:ext uri="{FF2B5EF4-FFF2-40B4-BE49-F238E27FC236}">
                <a16:creationId xmlns:a16="http://schemas.microsoft.com/office/drawing/2014/main" id="{3F099B91-3A89-45CB-AF2C-07C933605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32617" y="4321173"/>
            <a:ext cx="8526765" cy="1824794"/>
          </a:xfrm>
          <a:prstGeom prst="rect">
            <a:avLst/>
          </a:prstGeom>
        </p:spPr>
      </p:pic>
    </p:spTree>
    <p:extLst>
      <p:ext uri="{BB962C8B-B14F-4D97-AF65-F5344CB8AC3E}">
        <p14:creationId xmlns:p14="http://schemas.microsoft.com/office/powerpoint/2010/main" val="7584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E00D49A-15A8-4A8D-B7F7-D43D9BC38348}"/>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KH</a:t>
            </a:r>
            <a:r>
              <a:rPr lang="en-US">
                <a:solidFill>
                  <a:schemeClr val="bg1"/>
                </a:solidFill>
              </a:rPr>
              <a:t>ỞI ĐỘNG</a:t>
            </a:r>
            <a:endParaRPr lang="en-US">
              <a:solidFill>
                <a:schemeClr val="bg1"/>
              </a:solidFill>
              <a:effectLst/>
            </a:endParaRPr>
          </a:p>
        </p:txBody>
      </p:sp>
      <p:sp>
        <p:nvSpPr>
          <p:cNvPr id="5" name="TextBox 4">
            <a:extLst>
              <a:ext uri="{FF2B5EF4-FFF2-40B4-BE49-F238E27FC236}">
                <a16:creationId xmlns:a16="http://schemas.microsoft.com/office/drawing/2014/main" id="{95EAE1CE-0D91-40E8-88B0-92EF463D9F85}"/>
              </a:ext>
            </a:extLst>
          </p:cNvPr>
          <p:cNvSpPr txBox="1"/>
          <p:nvPr/>
        </p:nvSpPr>
        <p:spPr>
          <a:xfrm>
            <a:off x="433137" y="1235243"/>
            <a:ext cx="11325726" cy="892552"/>
          </a:xfrm>
          <a:prstGeom prst="rect">
            <a:avLst/>
          </a:prstGeom>
          <a:noFill/>
        </p:spPr>
        <p:txBody>
          <a:bodyPr wrap="square" rtlCol="0">
            <a:spAutoFit/>
          </a:bodyPr>
          <a:lstStyle/>
          <a:p>
            <a:pPr algn="just"/>
            <a:r>
              <a:rPr lang="vi-VN" sz="2600" b="1">
                <a:solidFill>
                  <a:srgbClr val="FF0000"/>
                </a:solidFill>
              </a:rPr>
              <a:t>1. </a:t>
            </a:r>
            <a:r>
              <a:rPr lang="vi-VN" sz="2600" b="1"/>
              <a:t>Trong các nút lệnh sau trong cửa sổ soạn thư, nút lệnh nào cho phép ta đính kèm tệp tin?</a:t>
            </a:r>
          </a:p>
        </p:txBody>
      </p:sp>
      <p:sp>
        <p:nvSpPr>
          <p:cNvPr id="7" name="TextBox 6">
            <a:extLst>
              <a:ext uri="{FF2B5EF4-FFF2-40B4-BE49-F238E27FC236}">
                <a16:creationId xmlns:a16="http://schemas.microsoft.com/office/drawing/2014/main" id="{B2D54A3F-CAD6-401A-83D3-0A418989BD2F}"/>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pic>
        <p:nvPicPr>
          <p:cNvPr id="2" name="Graphic 1">
            <a:extLst>
              <a:ext uri="{FF2B5EF4-FFF2-40B4-BE49-F238E27FC236}">
                <a16:creationId xmlns:a16="http://schemas.microsoft.com/office/drawing/2014/main" id="{59B2DE18-B420-49A7-8558-AADAC8F769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568" y="2586766"/>
            <a:ext cx="11758863" cy="842234"/>
          </a:xfrm>
          <a:prstGeom prst="rect">
            <a:avLst/>
          </a:prstGeom>
        </p:spPr>
      </p:pic>
      <p:pic>
        <p:nvPicPr>
          <p:cNvPr id="4" name="Graphic 3" descr="Checkmark">
            <a:extLst>
              <a:ext uri="{FF2B5EF4-FFF2-40B4-BE49-F238E27FC236}">
                <a16:creationId xmlns:a16="http://schemas.microsoft.com/office/drawing/2014/main" id="{8B684E2B-1FEF-4868-87CA-7150A9ABD6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5987" y="2871064"/>
            <a:ext cx="557936" cy="557936"/>
          </a:xfrm>
          <a:prstGeom prst="rect">
            <a:avLst/>
          </a:prstGeom>
        </p:spPr>
      </p:pic>
    </p:spTree>
    <p:extLst>
      <p:ext uri="{BB962C8B-B14F-4D97-AF65-F5344CB8AC3E}">
        <p14:creationId xmlns:p14="http://schemas.microsoft.com/office/powerpoint/2010/main" val="294896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E00D49A-15A8-4A8D-B7F7-D43D9BC38348}"/>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KH</a:t>
            </a:r>
            <a:r>
              <a:rPr lang="en-US">
                <a:solidFill>
                  <a:schemeClr val="bg1"/>
                </a:solidFill>
              </a:rPr>
              <a:t>ỞI ĐỘNG</a:t>
            </a:r>
            <a:endParaRPr lang="en-US">
              <a:solidFill>
                <a:schemeClr val="bg1"/>
              </a:solidFill>
              <a:effectLst/>
            </a:endParaRPr>
          </a:p>
        </p:txBody>
      </p:sp>
      <p:sp>
        <p:nvSpPr>
          <p:cNvPr id="5" name="TextBox 4">
            <a:extLst>
              <a:ext uri="{FF2B5EF4-FFF2-40B4-BE49-F238E27FC236}">
                <a16:creationId xmlns:a16="http://schemas.microsoft.com/office/drawing/2014/main" id="{95EAE1CE-0D91-40E8-88B0-92EF463D9F85}"/>
              </a:ext>
            </a:extLst>
          </p:cNvPr>
          <p:cNvSpPr txBox="1"/>
          <p:nvPr/>
        </p:nvSpPr>
        <p:spPr>
          <a:xfrm>
            <a:off x="433137" y="1235243"/>
            <a:ext cx="11325726" cy="892552"/>
          </a:xfrm>
          <a:prstGeom prst="rect">
            <a:avLst/>
          </a:prstGeom>
          <a:noFill/>
        </p:spPr>
        <p:txBody>
          <a:bodyPr wrap="square" rtlCol="0">
            <a:spAutoFit/>
          </a:bodyPr>
          <a:lstStyle/>
          <a:p>
            <a:pPr algn="just"/>
            <a:r>
              <a:rPr lang="vi-VN" sz="2600" b="1">
                <a:solidFill>
                  <a:srgbClr val="FF0000"/>
                </a:solidFill>
              </a:rPr>
              <a:t>2. </a:t>
            </a:r>
            <a:r>
              <a:rPr lang="vi-VN" sz="2600" b="1"/>
              <a:t>Trong các tệp tin sau, tệp tin nào sẽ bị hạn chế không được phép đính kèm vào thư?</a:t>
            </a:r>
          </a:p>
        </p:txBody>
      </p:sp>
      <p:sp>
        <p:nvSpPr>
          <p:cNvPr id="7" name="TextBox 6">
            <a:extLst>
              <a:ext uri="{FF2B5EF4-FFF2-40B4-BE49-F238E27FC236}">
                <a16:creationId xmlns:a16="http://schemas.microsoft.com/office/drawing/2014/main" id="{B2D54A3F-CAD6-401A-83D3-0A418989BD2F}"/>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8" name="Rectangle 7">
            <a:extLst>
              <a:ext uri="{FF2B5EF4-FFF2-40B4-BE49-F238E27FC236}">
                <a16:creationId xmlns:a16="http://schemas.microsoft.com/office/drawing/2014/main" id="{ACD1ED39-8231-4639-B074-930D843BE4C3}"/>
              </a:ext>
            </a:extLst>
          </p:cNvPr>
          <p:cNvSpPr/>
          <p:nvPr/>
        </p:nvSpPr>
        <p:spPr>
          <a:xfrm>
            <a:off x="3462391" y="2496895"/>
            <a:ext cx="7245227" cy="73793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latin typeface="Times New Roman" panose="02020603050405020304" pitchFamily="18" charset="0"/>
                <a:cs typeface="Times New Roman" panose="02020603050405020304" pitchFamily="18" charset="0"/>
              </a:rPr>
              <a:t> Tệp tin văn bản có phần mở rộng docx</a:t>
            </a:r>
            <a:endParaRPr lang="en-US" sz="3200">
              <a:latin typeface="Times New Roman" panose="02020603050405020304" pitchFamily="18" charset="0"/>
              <a:cs typeface="Times New Roman" panose="02020603050405020304" pitchFamily="18" charset="0"/>
            </a:endParaRPr>
          </a:p>
        </p:txBody>
      </p:sp>
      <p:sp>
        <p:nvSpPr>
          <p:cNvPr id="9" name="Parallelogram 8">
            <a:extLst>
              <a:ext uri="{FF2B5EF4-FFF2-40B4-BE49-F238E27FC236}">
                <a16:creationId xmlns:a16="http://schemas.microsoft.com/office/drawing/2014/main" id="{AB119172-70CB-4E70-8788-86F46F13A8CF}"/>
              </a:ext>
            </a:extLst>
          </p:cNvPr>
          <p:cNvSpPr/>
          <p:nvPr/>
        </p:nvSpPr>
        <p:spPr>
          <a:xfrm>
            <a:off x="2513386" y="2439108"/>
            <a:ext cx="705853" cy="208548"/>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2DF9326-B27E-42AB-8211-9D469CF2C521}"/>
              </a:ext>
            </a:extLst>
          </p:cNvPr>
          <p:cNvSpPr/>
          <p:nvPr/>
        </p:nvSpPr>
        <p:spPr>
          <a:xfrm>
            <a:off x="2048165" y="2439108"/>
            <a:ext cx="882316" cy="882316"/>
          </a:xfrm>
          <a:prstGeom prst="ellipse">
            <a:avLst/>
          </a:prstGeom>
          <a:solidFill>
            <a:schemeClr val="bg1"/>
          </a:solidFill>
          <a:ln w="57150">
            <a:solidFill>
              <a:srgbClr val="00B0F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p>
        </p:txBody>
      </p:sp>
      <p:grpSp>
        <p:nvGrpSpPr>
          <p:cNvPr id="11" name="Group 10">
            <a:extLst>
              <a:ext uri="{FF2B5EF4-FFF2-40B4-BE49-F238E27FC236}">
                <a16:creationId xmlns:a16="http://schemas.microsoft.com/office/drawing/2014/main" id="{D57EAC10-CC33-46A3-B3AD-965C601E757D}"/>
              </a:ext>
            </a:extLst>
          </p:cNvPr>
          <p:cNvGrpSpPr/>
          <p:nvPr/>
        </p:nvGrpSpPr>
        <p:grpSpPr>
          <a:xfrm>
            <a:off x="3118977" y="2439108"/>
            <a:ext cx="437146" cy="853510"/>
            <a:chOff x="4022559" y="2733286"/>
            <a:chExt cx="437146" cy="853510"/>
          </a:xfrm>
        </p:grpSpPr>
        <p:sp>
          <p:nvSpPr>
            <p:cNvPr id="12" name="Parallelogram 11">
              <a:extLst>
                <a:ext uri="{FF2B5EF4-FFF2-40B4-BE49-F238E27FC236}">
                  <a16:creationId xmlns:a16="http://schemas.microsoft.com/office/drawing/2014/main" id="{4FCF5CAE-9D3E-49FD-B60A-A9FEAF0C1C13}"/>
                </a:ext>
              </a:extLst>
            </p:cNvPr>
            <p:cNvSpPr/>
            <p:nvPr/>
          </p:nvSpPr>
          <p:spPr>
            <a:xfrm flipH="1">
              <a:off x="4022559" y="2733286"/>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22E9AD2-A0BA-4283-92B5-DA16EDD7BF46}"/>
                </a:ext>
              </a:extLst>
            </p:cNvPr>
            <p:cNvCxnSpPr>
              <a:cxnSpLocks/>
            </p:cNvCxnSpPr>
            <p:nvPr/>
          </p:nvCxnSpPr>
          <p:spPr>
            <a:xfrm>
              <a:off x="4365973" y="2733286"/>
              <a:ext cx="93732" cy="85351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DA5F4D1-B1E1-4584-9030-262482B53386}"/>
              </a:ext>
            </a:extLst>
          </p:cNvPr>
          <p:cNvSpPr/>
          <p:nvPr/>
        </p:nvSpPr>
        <p:spPr>
          <a:xfrm>
            <a:off x="3462391" y="3485627"/>
            <a:ext cx="7245227" cy="73793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latin typeface="Times New Roman" panose="02020603050405020304" pitchFamily="18" charset="0"/>
                <a:cs typeface="Times New Roman" panose="02020603050405020304" pitchFamily="18" charset="0"/>
              </a:rPr>
              <a:t>Tệp tin ứng dụng có phần mở rộng exe</a:t>
            </a:r>
            <a:endParaRPr lang="en-US" sz="3200">
              <a:latin typeface="Times New Roman" panose="02020603050405020304" pitchFamily="18" charset="0"/>
              <a:cs typeface="Times New Roman" panose="02020603050405020304" pitchFamily="18" charset="0"/>
            </a:endParaRPr>
          </a:p>
        </p:txBody>
      </p:sp>
      <p:sp>
        <p:nvSpPr>
          <p:cNvPr id="15" name="Parallelogram 14">
            <a:extLst>
              <a:ext uri="{FF2B5EF4-FFF2-40B4-BE49-F238E27FC236}">
                <a16:creationId xmlns:a16="http://schemas.microsoft.com/office/drawing/2014/main" id="{A2956D7C-C080-4977-A89A-24FD186DE4D3}"/>
              </a:ext>
            </a:extLst>
          </p:cNvPr>
          <p:cNvSpPr/>
          <p:nvPr/>
        </p:nvSpPr>
        <p:spPr>
          <a:xfrm>
            <a:off x="2513386" y="3427840"/>
            <a:ext cx="705853" cy="20854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224C31-6804-4D7B-B64E-51EE2B7D554C}"/>
              </a:ext>
            </a:extLst>
          </p:cNvPr>
          <p:cNvSpPr/>
          <p:nvPr/>
        </p:nvSpPr>
        <p:spPr>
          <a:xfrm>
            <a:off x="2048165" y="3427840"/>
            <a:ext cx="882316" cy="882316"/>
          </a:xfrm>
          <a:prstGeom prst="ellipse">
            <a:avLst/>
          </a:prstGeom>
          <a:solidFill>
            <a:schemeClr val="bg1"/>
          </a:solidFill>
          <a:ln w="57150">
            <a:solidFill>
              <a:srgbClr val="00B0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
            </a:r>
          </a:p>
        </p:txBody>
      </p:sp>
      <p:grpSp>
        <p:nvGrpSpPr>
          <p:cNvPr id="17" name="Group 16">
            <a:extLst>
              <a:ext uri="{FF2B5EF4-FFF2-40B4-BE49-F238E27FC236}">
                <a16:creationId xmlns:a16="http://schemas.microsoft.com/office/drawing/2014/main" id="{A8DA6587-55A2-45E6-B58F-39241195C536}"/>
              </a:ext>
            </a:extLst>
          </p:cNvPr>
          <p:cNvGrpSpPr/>
          <p:nvPr/>
        </p:nvGrpSpPr>
        <p:grpSpPr>
          <a:xfrm>
            <a:off x="3118977" y="3427840"/>
            <a:ext cx="437146" cy="853510"/>
            <a:chOff x="4022559" y="3731042"/>
            <a:chExt cx="437146" cy="853510"/>
          </a:xfrm>
        </p:grpSpPr>
        <p:sp>
          <p:nvSpPr>
            <p:cNvPr id="18" name="Parallelogram 17">
              <a:extLst>
                <a:ext uri="{FF2B5EF4-FFF2-40B4-BE49-F238E27FC236}">
                  <a16:creationId xmlns:a16="http://schemas.microsoft.com/office/drawing/2014/main" id="{ABE682D5-666D-4C77-A294-770623BC6E3B}"/>
                </a:ext>
              </a:extLst>
            </p:cNvPr>
            <p:cNvSpPr/>
            <p:nvPr/>
          </p:nvSpPr>
          <p:spPr>
            <a:xfrm flipH="1">
              <a:off x="4022559" y="3731042"/>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6494B9F-0E48-4459-8C89-077FB3C11F6E}"/>
                </a:ext>
              </a:extLst>
            </p:cNvPr>
            <p:cNvCxnSpPr>
              <a:cxnSpLocks/>
            </p:cNvCxnSpPr>
            <p:nvPr/>
          </p:nvCxnSpPr>
          <p:spPr>
            <a:xfrm>
              <a:off x="4365973" y="3731042"/>
              <a:ext cx="93732" cy="853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ABAE1A3-7159-4B9F-8F48-366EE699082D}"/>
              </a:ext>
            </a:extLst>
          </p:cNvPr>
          <p:cNvSpPr/>
          <p:nvPr/>
        </p:nvSpPr>
        <p:spPr>
          <a:xfrm>
            <a:off x="3462391" y="4512459"/>
            <a:ext cx="7245227" cy="737937"/>
          </a:xfrm>
          <a:prstGeom prst="rect">
            <a:avLst/>
          </a:prstGeom>
          <a:solidFill>
            <a:srgbClr val="EE4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Tệp tin trình diễn có phần mở rộng pptx</a:t>
            </a:r>
          </a:p>
        </p:txBody>
      </p:sp>
      <p:sp>
        <p:nvSpPr>
          <p:cNvPr id="21" name="Parallelogram 20">
            <a:extLst>
              <a:ext uri="{FF2B5EF4-FFF2-40B4-BE49-F238E27FC236}">
                <a16:creationId xmlns:a16="http://schemas.microsoft.com/office/drawing/2014/main" id="{94B0C1FF-6A23-419A-93B5-13A466D00356}"/>
              </a:ext>
            </a:extLst>
          </p:cNvPr>
          <p:cNvSpPr/>
          <p:nvPr/>
        </p:nvSpPr>
        <p:spPr>
          <a:xfrm>
            <a:off x="2513386" y="4454672"/>
            <a:ext cx="705853" cy="208548"/>
          </a:xfrm>
          <a:prstGeom prst="parallelogram">
            <a:avLst/>
          </a:prstGeom>
          <a:solidFill>
            <a:srgbClr val="EE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C5EB5F-FFD5-4EBB-8D07-9BD28D294257}"/>
              </a:ext>
            </a:extLst>
          </p:cNvPr>
          <p:cNvSpPr/>
          <p:nvPr/>
        </p:nvSpPr>
        <p:spPr>
          <a:xfrm>
            <a:off x="2048165" y="4454672"/>
            <a:ext cx="882316" cy="882316"/>
          </a:xfrm>
          <a:prstGeom prst="ellipse">
            <a:avLst/>
          </a:prstGeom>
          <a:solidFill>
            <a:schemeClr val="bg1"/>
          </a:solidFill>
          <a:ln w="57150">
            <a:solidFill>
              <a:srgbClr val="EE436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t>
            </a:r>
          </a:p>
        </p:txBody>
      </p:sp>
      <p:grpSp>
        <p:nvGrpSpPr>
          <p:cNvPr id="23" name="Group 22">
            <a:extLst>
              <a:ext uri="{FF2B5EF4-FFF2-40B4-BE49-F238E27FC236}">
                <a16:creationId xmlns:a16="http://schemas.microsoft.com/office/drawing/2014/main" id="{0B22F930-2D76-4A87-B05D-3BC9339ACDDB}"/>
              </a:ext>
            </a:extLst>
          </p:cNvPr>
          <p:cNvGrpSpPr/>
          <p:nvPr/>
        </p:nvGrpSpPr>
        <p:grpSpPr>
          <a:xfrm>
            <a:off x="3118977" y="4454672"/>
            <a:ext cx="437146" cy="853510"/>
            <a:chOff x="4022559" y="4776924"/>
            <a:chExt cx="437146" cy="853510"/>
          </a:xfrm>
        </p:grpSpPr>
        <p:sp>
          <p:nvSpPr>
            <p:cNvPr id="24" name="Parallelogram 23">
              <a:extLst>
                <a:ext uri="{FF2B5EF4-FFF2-40B4-BE49-F238E27FC236}">
                  <a16:creationId xmlns:a16="http://schemas.microsoft.com/office/drawing/2014/main" id="{F205968F-506C-4CE2-9FF5-907E89E0C506}"/>
                </a:ext>
              </a:extLst>
            </p:cNvPr>
            <p:cNvSpPr/>
            <p:nvPr/>
          </p:nvSpPr>
          <p:spPr>
            <a:xfrm flipH="1">
              <a:off x="4022559" y="4776924"/>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37818E9-E372-4F6B-B2E0-B91EC8746B59}"/>
                </a:ext>
              </a:extLst>
            </p:cNvPr>
            <p:cNvCxnSpPr>
              <a:cxnSpLocks/>
            </p:cNvCxnSpPr>
            <p:nvPr/>
          </p:nvCxnSpPr>
          <p:spPr>
            <a:xfrm>
              <a:off x="4365973" y="4776924"/>
              <a:ext cx="93732" cy="853510"/>
            </a:xfrm>
            <a:prstGeom prst="line">
              <a:avLst/>
            </a:prstGeom>
            <a:ln w="57150">
              <a:solidFill>
                <a:srgbClr val="EE4367"/>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31A3FA8D-8EC9-4CB5-82DE-1C966D5D42BC}"/>
              </a:ext>
            </a:extLst>
          </p:cNvPr>
          <p:cNvSpPr/>
          <p:nvPr/>
        </p:nvSpPr>
        <p:spPr>
          <a:xfrm>
            <a:off x="3462391" y="5520241"/>
            <a:ext cx="7245227" cy="73793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Tệp tin âm thanh có phần mở rộng mp3</a:t>
            </a:r>
          </a:p>
        </p:txBody>
      </p:sp>
      <p:sp>
        <p:nvSpPr>
          <p:cNvPr id="27" name="Parallelogram 26">
            <a:extLst>
              <a:ext uri="{FF2B5EF4-FFF2-40B4-BE49-F238E27FC236}">
                <a16:creationId xmlns:a16="http://schemas.microsoft.com/office/drawing/2014/main" id="{B3669F05-EA93-4CC5-B3A3-7B8D31843531}"/>
              </a:ext>
            </a:extLst>
          </p:cNvPr>
          <p:cNvSpPr/>
          <p:nvPr/>
        </p:nvSpPr>
        <p:spPr>
          <a:xfrm>
            <a:off x="2513386" y="5462454"/>
            <a:ext cx="705853" cy="208548"/>
          </a:xfrm>
          <a:prstGeom prst="parallelogra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C45012B-A5AF-41CD-80B6-D927716EDDEB}"/>
              </a:ext>
            </a:extLst>
          </p:cNvPr>
          <p:cNvSpPr/>
          <p:nvPr/>
        </p:nvSpPr>
        <p:spPr>
          <a:xfrm>
            <a:off x="2048165" y="5462454"/>
            <a:ext cx="882316" cy="882316"/>
          </a:xfrm>
          <a:prstGeom prst="ellipse">
            <a:avLst/>
          </a:prstGeom>
          <a:solidFill>
            <a:schemeClr val="bg1"/>
          </a:solidFill>
          <a:ln w="57150">
            <a:solidFill>
              <a:srgbClr val="7030A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
            </a:r>
          </a:p>
        </p:txBody>
      </p:sp>
      <p:grpSp>
        <p:nvGrpSpPr>
          <p:cNvPr id="29" name="Group 28">
            <a:extLst>
              <a:ext uri="{FF2B5EF4-FFF2-40B4-BE49-F238E27FC236}">
                <a16:creationId xmlns:a16="http://schemas.microsoft.com/office/drawing/2014/main" id="{325FBC25-3DA6-44FB-8EA3-6B7985B5C8EA}"/>
              </a:ext>
            </a:extLst>
          </p:cNvPr>
          <p:cNvGrpSpPr/>
          <p:nvPr/>
        </p:nvGrpSpPr>
        <p:grpSpPr>
          <a:xfrm>
            <a:off x="3118977" y="5462454"/>
            <a:ext cx="437146" cy="853510"/>
            <a:chOff x="4022559" y="5822806"/>
            <a:chExt cx="437146" cy="853510"/>
          </a:xfrm>
        </p:grpSpPr>
        <p:sp>
          <p:nvSpPr>
            <p:cNvPr id="30" name="Parallelogram 29">
              <a:extLst>
                <a:ext uri="{FF2B5EF4-FFF2-40B4-BE49-F238E27FC236}">
                  <a16:creationId xmlns:a16="http://schemas.microsoft.com/office/drawing/2014/main" id="{234100C7-8F2A-4D80-B786-EF629274C7AF}"/>
                </a:ext>
              </a:extLst>
            </p:cNvPr>
            <p:cNvSpPr/>
            <p:nvPr/>
          </p:nvSpPr>
          <p:spPr>
            <a:xfrm flipH="1">
              <a:off x="4022559" y="5822806"/>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2672BB2-5F76-44E3-8311-452E782639AF}"/>
                </a:ext>
              </a:extLst>
            </p:cNvPr>
            <p:cNvCxnSpPr>
              <a:cxnSpLocks/>
            </p:cNvCxnSpPr>
            <p:nvPr/>
          </p:nvCxnSpPr>
          <p:spPr>
            <a:xfrm>
              <a:off x="4365973" y="5822806"/>
              <a:ext cx="93732" cy="8535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885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50"/>
                                        <p:tgtEl>
                                          <p:spTgt spid="9"/>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5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250"/>
                                        <p:tgtEl>
                                          <p:spTgt spid="17"/>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edge">
                                      <p:cBhvr>
                                        <p:cTn id="43" dur="500"/>
                                        <p:tgtEl>
                                          <p:spTgt spid="2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250"/>
                                        <p:tgtEl>
                                          <p:spTgt spid="23"/>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250"/>
                                        <p:tgtEl>
                                          <p:spTgt spid="20"/>
                                        </p:tgtEl>
                                      </p:cBhvr>
                                    </p:animEffect>
                                  </p:childTnLst>
                                </p:cTn>
                              </p:par>
                            </p:childTnLst>
                          </p:cTn>
                        </p:par>
                        <p:par>
                          <p:cTn id="56" fill="hold">
                            <p:stCondLst>
                              <p:cond delay="5500"/>
                            </p:stCondLst>
                            <p:childTnLst>
                              <p:par>
                                <p:cTn id="57" presetID="2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edge">
                                      <p:cBhvr>
                                        <p:cTn id="59" dur="500"/>
                                        <p:tgtEl>
                                          <p:spTgt spid="28"/>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250"/>
                                        <p:tgtEl>
                                          <p:spTgt spid="27"/>
                                        </p:tgtEl>
                                      </p:cBhvr>
                                    </p:animEffect>
                                  </p:childTnLst>
                                </p:cTn>
                              </p:par>
                            </p:childTnLst>
                          </p:cTn>
                        </p:par>
                        <p:par>
                          <p:cTn id="64" fill="hold">
                            <p:stCondLst>
                              <p:cond delay="625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250"/>
                                        <p:tgtEl>
                                          <p:spTgt spid="2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0"/>
                                        </p:tgtEl>
                                      </p:cBhvr>
                                    </p:animEffect>
                                    <p:set>
                                      <p:cBhvr>
                                        <p:cTn id="85" dur="1" fill="hold">
                                          <p:stCondLst>
                                            <p:cond delay="499"/>
                                          </p:stCondLst>
                                        </p:cTn>
                                        <p:tgtEl>
                                          <p:spTgt spid="20"/>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9"/>
                                        </p:tgtEl>
                                      </p:cBhvr>
                                    </p:animEffect>
                                    <p:set>
                                      <p:cBhvr>
                                        <p:cTn id="94" dur="1" fill="hold">
                                          <p:stCondLst>
                                            <p:cond delay="499"/>
                                          </p:stCondLst>
                                        </p:cTn>
                                        <p:tgtEl>
                                          <p:spTgt spid="29"/>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8"/>
                                        </p:tgtEl>
                                      </p:cBhvr>
                                    </p:animEffect>
                                    <p:set>
                                      <p:cBhvr>
                                        <p:cTn id="10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P spid="9" grpId="0" animBg="1"/>
      <p:bldP spid="9" grpId="1" animBg="1"/>
      <p:bldP spid="10" grpId="0" animBg="1"/>
      <p:bldP spid="10" grpId="1" animBg="1"/>
      <p:bldP spid="14" grpId="0" animBg="1"/>
      <p:bldP spid="15" grpId="0" animBg="1"/>
      <p:bldP spid="16" grpId="0" animBg="1"/>
      <p:bldP spid="20" grpId="0" animBg="1"/>
      <p:bldP spid="20" grpId="1" animBg="1"/>
      <p:bldP spid="21" grpId="0" animBg="1"/>
      <p:bldP spid="21" grpId="1" animBg="1"/>
      <p:bldP spid="22" grpId="0" animBg="1"/>
      <p:bldP spid="22" grpId="1" animBg="1"/>
      <p:bldP spid="26" grpId="0" animBg="1"/>
      <p:bldP spid="26" grpId="1" animBg="1"/>
      <p:bldP spid="27" grpId="0" animBg="1"/>
      <p:bldP spid="27" grpId="1"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2E00D49A-15A8-4A8D-B7F7-D43D9BC38348}"/>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KH</a:t>
            </a:r>
            <a:r>
              <a:rPr lang="en-US">
                <a:solidFill>
                  <a:schemeClr val="bg1"/>
                </a:solidFill>
              </a:rPr>
              <a:t>ỞI ĐỘNG</a:t>
            </a:r>
            <a:endParaRPr lang="en-US">
              <a:solidFill>
                <a:schemeClr val="bg1"/>
              </a:solidFill>
              <a:effectLst/>
            </a:endParaRPr>
          </a:p>
        </p:txBody>
      </p:sp>
      <p:sp>
        <p:nvSpPr>
          <p:cNvPr id="5" name="TextBox 4">
            <a:extLst>
              <a:ext uri="{FF2B5EF4-FFF2-40B4-BE49-F238E27FC236}">
                <a16:creationId xmlns:a16="http://schemas.microsoft.com/office/drawing/2014/main" id="{95EAE1CE-0D91-40E8-88B0-92EF463D9F85}"/>
              </a:ext>
            </a:extLst>
          </p:cNvPr>
          <p:cNvSpPr txBox="1"/>
          <p:nvPr/>
        </p:nvSpPr>
        <p:spPr>
          <a:xfrm>
            <a:off x="433137" y="1235243"/>
            <a:ext cx="9129963" cy="492443"/>
          </a:xfrm>
          <a:prstGeom prst="rect">
            <a:avLst/>
          </a:prstGeom>
          <a:noFill/>
        </p:spPr>
        <p:txBody>
          <a:bodyPr wrap="square" rtlCol="0">
            <a:spAutoFit/>
          </a:bodyPr>
          <a:lstStyle/>
          <a:p>
            <a:pPr algn="just"/>
            <a:r>
              <a:rPr lang="vi-VN" sz="2600" b="1">
                <a:solidFill>
                  <a:srgbClr val="FF0000"/>
                </a:solidFill>
              </a:rPr>
              <a:t>3. </a:t>
            </a:r>
            <a:r>
              <a:rPr lang="vi-VN" sz="2600" b="1"/>
              <a:t>Trong các phát biểu sau đây, phát biểu nào chưa chính xác?</a:t>
            </a:r>
          </a:p>
        </p:txBody>
      </p:sp>
      <p:sp>
        <p:nvSpPr>
          <p:cNvPr id="7" name="TextBox 6">
            <a:extLst>
              <a:ext uri="{FF2B5EF4-FFF2-40B4-BE49-F238E27FC236}">
                <a16:creationId xmlns:a16="http://schemas.microsoft.com/office/drawing/2014/main" id="{B2D54A3F-CAD6-401A-83D3-0A418989BD2F}"/>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8" name="Rectangle 7">
            <a:extLst>
              <a:ext uri="{FF2B5EF4-FFF2-40B4-BE49-F238E27FC236}">
                <a16:creationId xmlns:a16="http://schemas.microsoft.com/office/drawing/2014/main" id="{ACD1ED39-8231-4639-B074-930D843BE4C3}"/>
              </a:ext>
            </a:extLst>
          </p:cNvPr>
          <p:cNvSpPr/>
          <p:nvPr/>
        </p:nvSpPr>
        <p:spPr>
          <a:xfrm>
            <a:off x="2986141" y="1880799"/>
            <a:ext cx="8578727" cy="10205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Times New Roman" panose="02020603050405020304" pitchFamily="18" charset="0"/>
                <a:cs typeface="Times New Roman" panose="02020603050405020304" pitchFamily="18" charset="0"/>
              </a:rPr>
              <a:t> Mỗi thư điện tử chỉ được phép đính kèm một tệp tin với dung lượng không quá giới hạn quy định</a:t>
            </a:r>
            <a:endParaRPr lang="en-US" sz="2800">
              <a:latin typeface="Times New Roman" panose="02020603050405020304" pitchFamily="18" charset="0"/>
              <a:cs typeface="Times New Roman" panose="02020603050405020304" pitchFamily="18" charset="0"/>
            </a:endParaRPr>
          </a:p>
        </p:txBody>
      </p:sp>
      <p:sp>
        <p:nvSpPr>
          <p:cNvPr id="9" name="Parallelogram 8">
            <a:extLst>
              <a:ext uri="{FF2B5EF4-FFF2-40B4-BE49-F238E27FC236}">
                <a16:creationId xmlns:a16="http://schemas.microsoft.com/office/drawing/2014/main" id="{AB119172-70CB-4E70-8788-86F46F13A8CF}"/>
              </a:ext>
            </a:extLst>
          </p:cNvPr>
          <p:cNvSpPr/>
          <p:nvPr/>
        </p:nvSpPr>
        <p:spPr>
          <a:xfrm>
            <a:off x="2037136" y="1823012"/>
            <a:ext cx="705853" cy="208548"/>
          </a:xfrm>
          <a:prstGeom prst="parallelogram">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2DF9326-B27E-42AB-8211-9D469CF2C521}"/>
              </a:ext>
            </a:extLst>
          </p:cNvPr>
          <p:cNvSpPr/>
          <p:nvPr/>
        </p:nvSpPr>
        <p:spPr>
          <a:xfrm>
            <a:off x="1571915" y="1823012"/>
            <a:ext cx="882316" cy="882316"/>
          </a:xfrm>
          <a:prstGeom prst="ellipse">
            <a:avLst/>
          </a:prstGeom>
          <a:solidFill>
            <a:schemeClr val="bg1"/>
          </a:solidFill>
          <a:ln w="57150">
            <a:solidFill>
              <a:srgbClr val="00B0F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a:t>
            </a:r>
          </a:p>
        </p:txBody>
      </p:sp>
      <p:grpSp>
        <p:nvGrpSpPr>
          <p:cNvPr id="11" name="Group 10">
            <a:extLst>
              <a:ext uri="{FF2B5EF4-FFF2-40B4-BE49-F238E27FC236}">
                <a16:creationId xmlns:a16="http://schemas.microsoft.com/office/drawing/2014/main" id="{D57EAC10-CC33-46A3-B3AD-965C601E757D}"/>
              </a:ext>
            </a:extLst>
          </p:cNvPr>
          <p:cNvGrpSpPr/>
          <p:nvPr/>
        </p:nvGrpSpPr>
        <p:grpSpPr>
          <a:xfrm>
            <a:off x="2642727" y="1823012"/>
            <a:ext cx="437146" cy="853510"/>
            <a:chOff x="4022559" y="2733286"/>
            <a:chExt cx="437146" cy="853510"/>
          </a:xfrm>
        </p:grpSpPr>
        <p:sp>
          <p:nvSpPr>
            <p:cNvPr id="12" name="Parallelogram 11">
              <a:extLst>
                <a:ext uri="{FF2B5EF4-FFF2-40B4-BE49-F238E27FC236}">
                  <a16:creationId xmlns:a16="http://schemas.microsoft.com/office/drawing/2014/main" id="{4FCF5CAE-9D3E-49FD-B60A-A9FEAF0C1C13}"/>
                </a:ext>
              </a:extLst>
            </p:cNvPr>
            <p:cNvSpPr/>
            <p:nvPr/>
          </p:nvSpPr>
          <p:spPr>
            <a:xfrm flipH="1">
              <a:off x="4022559" y="2733286"/>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22E9AD2-A0BA-4283-92B5-DA16EDD7BF46}"/>
                </a:ext>
              </a:extLst>
            </p:cNvPr>
            <p:cNvCxnSpPr>
              <a:cxnSpLocks/>
            </p:cNvCxnSpPr>
            <p:nvPr/>
          </p:nvCxnSpPr>
          <p:spPr>
            <a:xfrm>
              <a:off x="4365973" y="2733286"/>
              <a:ext cx="93732" cy="85351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3DA5F4D1-B1E1-4584-9030-262482B53386}"/>
              </a:ext>
            </a:extLst>
          </p:cNvPr>
          <p:cNvSpPr/>
          <p:nvPr/>
        </p:nvSpPr>
        <p:spPr>
          <a:xfrm>
            <a:off x="2986141" y="3105242"/>
            <a:ext cx="8578727" cy="10205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Times New Roman" panose="02020603050405020304" pitchFamily="18" charset="0"/>
                <a:cs typeface="Times New Roman" panose="02020603050405020304" pitchFamily="18" charset="0"/>
              </a:rPr>
              <a:t>Mỗi thư điện tử được phép đính kèm nhiều tệp tin với tổng dung lượng không quá giới hạn quy định</a:t>
            </a:r>
            <a:endParaRPr lang="en-US" sz="2800">
              <a:latin typeface="Times New Roman" panose="02020603050405020304" pitchFamily="18" charset="0"/>
              <a:cs typeface="Times New Roman" panose="02020603050405020304" pitchFamily="18" charset="0"/>
            </a:endParaRPr>
          </a:p>
        </p:txBody>
      </p:sp>
      <p:sp>
        <p:nvSpPr>
          <p:cNvPr id="15" name="Parallelogram 14">
            <a:extLst>
              <a:ext uri="{FF2B5EF4-FFF2-40B4-BE49-F238E27FC236}">
                <a16:creationId xmlns:a16="http://schemas.microsoft.com/office/drawing/2014/main" id="{A2956D7C-C080-4977-A89A-24FD186DE4D3}"/>
              </a:ext>
            </a:extLst>
          </p:cNvPr>
          <p:cNvSpPr/>
          <p:nvPr/>
        </p:nvSpPr>
        <p:spPr>
          <a:xfrm>
            <a:off x="2037136" y="3047455"/>
            <a:ext cx="705853" cy="208548"/>
          </a:xfrm>
          <a:prstGeom prst="parallelogram">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224C31-6804-4D7B-B64E-51EE2B7D554C}"/>
              </a:ext>
            </a:extLst>
          </p:cNvPr>
          <p:cNvSpPr/>
          <p:nvPr/>
        </p:nvSpPr>
        <p:spPr>
          <a:xfrm>
            <a:off x="1571915" y="3047455"/>
            <a:ext cx="882316" cy="882316"/>
          </a:xfrm>
          <a:prstGeom prst="ellipse">
            <a:avLst/>
          </a:prstGeom>
          <a:solidFill>
            <a:schemeClr val="bg1"/>
          </a:solidFill>
          <a:ln w="57150">
            <a:solidFill>
              <a:srgbClr val="00B05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t>
            </a:r>
          </a:p>
        </p:txBody>
      </p:sp>
      <p:grpSp>
        <p:nvGrpSpPr>
          <p:cNvPr id="17" name="Group 16">
            <a:extLst>
              <a:ext uri="{FF2B5EF4-FFF2-40B4-BE49-F238E27FC236}">
                <a16:creationId xmlns:a16="http://schemas.microsoft.com/office/drawing/2014/main" id="{A8DA6587-55A2-45E6-B58F-39241195C536}"/>
              </a:ext>
            </a:extLst>
          </p:cNvPr>
          <p:cNvGrpSpPr/>
          <p:nvPr/>
        </p:nvGrpSpPr>
        <p:grpSpPr>
          <a:xfrm>
            <a:off x="2642727" y="3047455"/>
            <a:ext cx="437146" cy="853510"/>
            <a:chOff x="4022559" y="3731042"/>
            <a:chExt cx="437146" cy="853510"/>
          </a:xfrm>
        </p:grpSpPr>
        <p:sp>
          <p:nvSpPr>
            <p:cNvPr id="18" name="Parallelogram 17">
              <a:extLst>
                <a:ext uri="{FF2B5EF4-FFF2-40B4-BE49-F238E27FC236}">
                  <a16:creationId xmlns:a16="http://schemas.microsoft.com/office/drawing/2014/main" id="{ABE682D5-666D-4C77-A294-770623BC6E3B}"/>
                </a:ext>
              </a:extLst>
            </p:cNvPr>
            <p:cNvSpPr/>
            <p:nvPr/>
          </p:nvSpPr>
          <p:spPr>
            <a:xfrm flipH="1">
              <a:off x="4022559" y="3731042"/>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6494B9F-0E48-4459-8C89-077FB3C11F6E}"/>
                </a:ext>
              </a:extLst>
            </p:cNvPr>
            <p:cNvCxnSpPr>
              <a:cxnSpLocks/>
            </p:cNvCxnSpPr>
            <p:nvPr/>
          </p:nvCxnSpPr>
          <p:spPr>
            <a:xfrm>
              <a:off x="4365973" y="3731042"/>
              <a:ext cx="93732" cy="85351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BABAE1A3-7159-4B9F-8F48-366EE699082D}"/>
              </a:ext>
            </a:extLst>
          </p:cNvPr>
          <p:cNvSpPr/>
          <p:nvPr/>
        </p:nvSpPr>
        <p:spPr>
          <a:xfrm>
            <a:off x="2986141" y="4356998"/>
            <a:ext cx="8578727" cy="969124"/>
          </a:xfrm>
          <a:prstGeom prst="rect">
            <a:avLst/>
          </a:prstGeom>
          <a:solidFill>
            <a:srgbClr val="EE43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Times New Roman" panose="02020603050405020304" pitchFamily="18" charset="0"/>
                <a:cs typeface="Times New Roman" panose="02020603050405020304" pitchFamily="18" charset="0"/>
              </a:rPr>
              <a:t>Ta có thể đính kèm tệp tin video với dung lượng không quá giới hạn quy định</a:t>
            </a:r>
            <a:endParaRPr lang="en-US" sz="2800">
              <a:latin typeface="Times New Roman" panose="02020603050405020304" pitchFamily="18" charset="0"/>
              <a:cs typeface="Times New Roman" panose="02020603050405020304" pitchFamily="18" charset="0"/>
            </a:endParaRPr>
          </a:p>
        </p:txBody>
      </p:sp>
      <p:sp>
        <p:nvSpPr>
          <p:cNvPr id="21" name="Parallelogram 20">
            <a:extLst>
              <a:ext uri="{FF2B5EF4-FFF2-40B4-BE49-F238E27FC236}">
                <a16:creationId xmlns:a16="http://schemas.microsoft.com/office/drawing/2014/main" id="{94B0C1FF-6A23-419A-93B5-13A466D00356}"/>
              </a:ext>
            </a:extLst>
          </p:cNvPr>
          <p:cNvSpPr/>
          <p:nvPr/>
        </p:nvSpPr>
        <p:spPr>
          <a:xfrm>
            <a:off x="2037136" y="4299211"/>
            <a:ext cx="705853" cy="208548"/>
          </a:xfrm>
          <a:prstGeom prst="parallelogram">
            <a:avLst/>
          </a:prstGeom>
          <a:solidFill>
            <a:srgbClr val="EE43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7C5EB5F-FFD5-4EBB-8D07-9BD28D294257}"/>
              </a:ext>
            </a:extLst>
          </p:cNvPr>
          <p:cNvSpPr/>
          <p:nvPr/>
        </p:nvSpPr>
        <p:spPr>
          <a:xfrm>
            <a:off x="1571915" y="4299211"/>
            <a:ext cx="882316" cy="882316"/>
          </a:xfrm>
          <a:prstGeom prst="ellipse">
            <a:avLst/>
          </a:prstGeom>
          <a:solidFill>
            <a:schemeClr val="bg1"/>
          </a:solidFill>
          <a:ln w="57150">
            <a:solidFill>
              <a:srgbClr val="EE436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t>
            </a:r>
          </a:p>
        </p:txBody>
      </p:sp>
      <p:grpSp>
        <p:nvGrpSpPr>
          <p:cNvPr id="23" name="Group 22">
            <a:extLst>
              <a:ext uri="{FF2B5EF4-FFF2-40B4-BE49-F238E27FC236}">
                <a16:creationId xmlns:a16="http://schemas.microsoft.com/office/drawing/2014/main" id="{0B22F930-2D76-4A87-B05D-3BC9339ACDDB}"/>
              </a:ext>
            </a:extLst>
          </p:cNvPr>
          <p:cNvGrpSpPr/>
          <p:nvPr/>
        </p:nvGrpSpPr>
        <p:grpSpPr>
          <a:xfrm>
            <a:off x="2642727" y="4299211"/>
            <a:ext cx="437146" cy="853510"/>
            <a:chOff x="4022559" y="4776924"/>
            <a:chExt cx="437146" cy="853510"/>
          </a:xfrm>
        </p:grpSpPr>
        <p:sp>
          <p:nvSpPr>
            <p:cNvPr id="24" name="Parallelogram 23">
              <a:extLst>
                <a:ext uri="{FF2B5EF4-FFF2-40B4-BE49-F238E27FC236}">
                  <a16:creationId xmlns:a16="http://schemas.microsoft.com/office/drawing/2014/main" id="{F205968F-506C-4CE2-9FF5-907E89E0C506}"/>
                </a:ext>
              </a:extLst>
            </p:cNvPr>
            <p:cNvSpPr/>
            <p:nvPr/>
          </p:nvSpPr>
          <p:spPr>
            <a:xfrm flipH="1">
              <a:off x="4022559" y="4776924"/>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37818E9-E372-4F6B-B2E0-B91EC8746B59}"/>
                </a:ext>
              </a:extLst>
            </p:cNvPr>
            <p:cNvCxnSpPr>
              <a:cxnSpLocks/>
            </p:cNvCxnSpPr>
            <p:nvPr/>
          </p:nvCxnSpPr>
          <p:spPr>
            <a:xfrm>
              <a:off x="4365973" y="4776924"/>
              <a:ext cx="93732" cy="853510"/>
            </a:xfrm>
            <a:prstGeom prst="line">
              <a:avLst/>
            </a:prstGeom>
            <a:ln w="57150">
              <a:solidFill>
                <a:srgbClr val="EE4367"/>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31A3FA8D-8EC9-4CB5-82DE-1C966D5D42BC}"/>
              </a:ext>
            </a:extLst>
          </p:cNvPr>
          <p:cNvSpPr/>
          <p:nvPr/>
        </p:nvSpPr>
        <p:spPr>
          <a:xfrm>
            <a:off x="2986141" y="5533459"/>
            <a:ext cx="8578727" cy="101324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latin typeface="Times New Roman" panose="02020603050405020304" pitchFamily="18" charset="0"/>
                <a:cs typeface="Times New Roman" panose="02020603050405020304" pitchFamily="18" charset="0"/>
              </a:rPr>
              <a:t>Ta có thể đính kèm các tệp tin văn bản, hình ảnh, bài trình diễn với tổng dung lượng không quá giới hạn quy định</a:t>
            </a:r>
            <a:endParaRPr lang="en-US" sz="2800">
              <a:latin typeface="Times New Roman" panose="02020603050405020304" pitchFamily="18" charset="0"/>
              <a:cs typeface="Times New Roman" panose="02020603050405020304" pitchFamily="18" charset="0"/>
            </a:endParaRPr>
          </a:p>
        </p:txBody>
      </p:sp>
      <p:sp>
        <p:nvSpPr>
          <p:cNvPr id="27" name="Parallelogram 26">
            <a:extLst>
              <a:ext uri="{FF2B5EF4-FFF2-40B4-BE49-F238E27FC236}">
                <a16:creationId xmlns:a16="http://schemas.microsoft.com/office/drawing/2014/main" id="{B3669F05-EA93-4CC5-B3A3-7B8D31843531}"/>
              </a:ext>
            </a:extLst>
          </p:cNvPr>
          <p:cNvSpPr/>
          <p:nvPr/>
        </p:nvSpPr>
        <p:spPr>
          <a:xfrm>
            <a:off x="2037136" y="5475672"/>
            <a:ext cx="705853" cy="208548"/>
          </a:xfrm>
          <a:prstGeom prst="parallelogram">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C45012B-A5AF-41CD-80B6-D927716EDDEB}"/>
              </a:ext>
            </a:extLst>
          </p:cNvPr>
          <p:cNvSpPr/>
          <p:nvPr/>
        </p:nvSpPr>
        <p:spPr>
          <a:xfrm>
            <a:off x="1571915" y="5475672"/>
            <a:ext cx="882316" cy="882316"/>
          </a:xfrm>
          <a:prstGeom prst="ellipse">
            <a:avLst/>
          </a:prstGeom>
          <a:solidFill>
            <a:schemeClr val="bg1"/>
          </a:solidFill>
          <a:ln w="57150">
            <a:solidFill>
              <a:srgbClr val="7030A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t>
            </a:r>
          </a:p>
        </p:txBody>
      </p:sp>
      <p:grpSp>
        <p:nvGrpSpPr>
          <p:cNvPr id="29" name="Group 28">
            <a:extLst>
              <a:ext uri="{FF2B5EF4-FFF2-40B4-BE49-F238E27FC236}">
                <a16:creationId xmlns:a16="http://schemas.microsoft.com/office/drawing/2014/main" id="{325FBC25-3DA6-44FB-8EA3-6B7985B5C8EA}"/>
              </a:ext>
            </a:extLst>
          </p:cNvPr>
          <p:cNvGrpSpPr/>
          <p:nvPr/>
        </p:nvGrpSpPr>
        <p:grpSpPr>
          <a:xfrm>
            <a:off x="2642727" y="5475672"/>
            <a:ext cx="437146" cy="853510"/>
            <a:chOff x="4022559" y="5822806"/>
            <a:chExt cx="437146" cy="853510"/>
          </a:xfrm>
        </p:grpSpPr>
        <p:sp>
          <p:nvSpPr>
            <p:cNvPr id="30" name="Parallelogram 29">
              <a:extLst>
                <a:ext uri="{FF2B5EF4-FFF2-40B4-BE49-F238E27FC236}">
                  <a16:creationId xmlns:a16="http://schemas.microsoft.com/office/drawing/2014/main" id="{234100C7-8F2A-4D80-B786-EF629274C7AF}"/>
                </a:ext>
              </a:extLst>
            </p:cNvPr>
            <p:cNvSpPr/>
            <p:nvPr/>
          </p:nvSpPr>
          <p:spPr>
            <a:xfrm flipH="1">
              <a:off x="4022559" y="5822806"/>
              <a:ext cx="437146" cy="853510"/>
            </a:xfrm>
            <a:prstGeom prst="parallelogram">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32672BB2-5F76-44E3-8311-452E782639AF}"/>
                </a:ext>
              </a:extLst>
            </p:cNvPr>
            <p:cNvCxnSpPr>
              <a:cxnSpLocks/>
            </p:cNvCxnSpPr>
            <p:nvPr/>
          </p:nvCxnSpPr>
          <p:spPr>
            <a:xfrm>
              <a:off x="4365973" y="5822806"/>
              <a:ext cx="93732" cy="85351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7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0" presetClass="entr" presetSubtype="0"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edg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250"/>
                                        <p:tgtEl>
                                          <p:spTgt spid="9"/>
                                        </p:tgtEl>
                                      </p:cBhvr>
                                    </p:animEffect>
                                  </p:childTnLst>
                                </p:cTn>
                              </p:par>
                            </p:childTnLst>
                          </p:cTn>
                        </p:par>
                        <p:par>
                          <p:cTn id="16" fill="hold">
                            <p:stCondLst>
                              <p:cond delay="175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25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2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edg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250"/>
                                        <p:tgtEl>
                                          <p:spTgt spid="15"/>
                                        </p:tgtEl>
                                      </p:cBhvr>
                                    </p:animEffect>
                                  </p:childTnLst>
                                </p:cTn>
                              </p:par>
                            </p:childTnLst>
                          </p:cTn>
                        </p:par>
                        <p:par>
                          <p:cTn id="32" fill="hold">
                            <p:stCondLst>
                              <p:cond delay="325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250"/>
                                        <p:tgtEl>
                                          <p:spTgt spid="17"/>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4000"/>
                            </p:stCondLst>
                            <p:childTnLst>
                              <p:par>
                                <p:cTn id="41" presetID="2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edge">
                                      <p:cBhvr>
                                        <p:cTn id="43" dur="500"/>
                                        <p:tgtEl>
                                          <p:spTgt spid="22"/>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250"/>
                                        <p:tgtEl>
                                          <p:spTgt spid="23"/>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250"/>
                                        <p:tgtEl>
                                          <p:spTgt spid="20"/>
                                        </p:tgtEl>
                                      </p:cBhvr>
                                    </p:animEffect>
                                  </p:childTnLst>
                                </p:cTn>
                              </p:par>
                            </p:childTnLst>
                          </p:cTn>
                        </p:par>
                        <p:par>
                          <p:cTn id="56" fill="hold">
                            <p:stCondLst>
                              <p:cond delay="5500"/>
                            </p:stCondLst>
                            <p:childTnLst>
                              <p:par>
                                <p:cTn id="57" presetID="2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edge">
                                      <p:cBhvr>
                                        <p:cTn id="59" dur="500"/>
                                        <p:tgtEl>
                                          <p:spTgt spid="28"/>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250"/>
                                        <p:tgtEl>
                                          <p:spTgt spid="27"/>
                                        </p:tgtEl>
                                      </p:cBhvr>
                                    </p:animEffect>
                                  </p:childTnLst>
                                </p:cTn>
                              </p:par>
                            </p:childTnLst>
                          </p:cTn>
                        </p:par>
                        <p:par>
                          <p:cTn id="64" fill="hold">
                            <p:stCondLst>
                              <p:cond delay="6250"/>
                            </p:stCondLst>
                            <p:childTnLst>
                              <p:par>
                                <p:cTn id="65" presetID="22" presetClass="entr" presetSubtype="1"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250"/>
                                        <p:tgtEl>
                                          <p:spTgt spid="29"/>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left)">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15"/>
                                        </p:tgtEl>
                                      </p:cBhvr>
                                    </p:animEffect>
                                    <p:set>
                                      <p:cBhvr>
                                        <p:cTn id="79" dur="1" fill="hold">
                                          <p:stCondLst>
                                            <p:cond delay="499"/>
                                          </p:stCondLst>
                                        </p:cTn>
                                        <p:tgtEl>
                                          <p:spTgt spid="1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17"/>
                                        </p:tgtEl>
                                      </p:cBhvr>
                                    </p:animEffect>
                                    <p:set>
                                      <p:cBhvr>
                                        <p:cTn id="82" dur="1" fill="hold">
                                          <p:stCondLst>
                                            <p:cond delay="499"/>
                                          </p:stCondLst>
                                        </p:cTn>
                                        <p:tgtEl>
                                          <p:spTgt spid="1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20"/>
                                        </p:tgtEl>
                                      </p:cBhvr>
                                    </p:animEffect>
                                    <p:set>
                                      <p:cBhvr>
                                        <p:cTn id="97" dur="1" fill="hold">
                                          <p:stCondLst>
                                            <p:cond delay="499"/>
                                          </p:stCondLst>
                                        </p:cTn>
                                        <p:tgtEl>
                                          <p:spTgt spid="20"/>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28"/>
                                        </p:tgtEl>
                                      </p:cBhvr>
                                    </p:animEffect>
                                    <p:set>
                                      <p:cBhvr>
                                        <p:cTn id="100" dur="1" fill="hold">
                                          <p:stCondLst>
                                            <p:cond delay="499"/>
                                          </p:stCondLst>
                                        </p:cTn>
                                        <p:tgtEl>
                                          <p:spTgt spid="2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27"/>
                                        </p:tgtEl>
                                      </p:cBhvr>
                                    </p:animEffect>
                                    <p:set>
                                      <p:cBhvr>
                                        <p:cTn id="103" dur="1" fill="hold">
                                          <p:stCondLst>
                                            <p:cond delay="499"/>
                                          </p:stCondLst>
                                        </p:cTn>
                                        <p:tgtEl>
                                          <p:spTgt spid="2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9"/>
                                        </p:tgtEl>
                                      </p:cBhvr>
                                    </p:animEffect>
                                    <p:set>
                                      <p:cBhvr>
                                        <p:cTn id="106" dur="1" fill="hold">
                                          <p:stCondLst>
                                            <p:cond delay="499"/>
                                          </p:stCondLst>
                                        </p:cTn>
                                        <p:tgtEl>
                                          <p:spTgt spid="29"/>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4" grpId="0" animBg="1"/>
      <p:bldP spid="14" grpId="1" animBg="1"/>
      <p:bldP spid="15" grpId="0" animBg="1"/>
      <p:bldP spid="15" grpId="1" animBg="1"/>
      <p:bldP spid="16" grpId="0" animBg="1"/>
      <p:bldP spid="16" grpId="1" animBg="1"/>
      <p:bldP spid="20" grpId="0" animBg="1"/>
      <p:bldP spid="20" grpId="1" animBg="1"/>
      <p:bldP spid="21" grpId="0" animBg="1"/>
      <p:bldP spid="21" grpId="1" animBg="1"/>
      <p:bldP spid="22" grpId="0" animBg="1"/>
      <p:bldP spid="22" grpId="1" animBg="1"/>
      <p:bldP spid="26" grpId="0" animBg="1"/>
      <p:bldP spid="26" grpId="1" animBg="1"/>
      <p:bldP spid="27" grpId="0" animBg="1"/>
      <p:bldP spid="27" grpId="1" animBg="1"/>
      <p:bldP spid="28" grpId="0" animBg="1"/>
      <p:bldP spid="2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B620C1-14C5-4627-8864-A139AF09E865}"/>
              </a:ext>
            </a:extLst>
          </p:cNvPr>
          <p:cNvSpPr txBox="1"/>
          <p:nvPr/>
        </p:nvSpPr>
        <p:spPr>
          <a:xfrm>
            <a:off x="8636470" y="120794"/>
            <a:ext cx="3555530" cy="707886"/>
          </a:xfrm>
          <a:prstGeom prst="rect">
            <a:avLst/>
          </a:prstGeom>
          <a:noFill/>
        </p:spPr>
        <p:txBody>
          <a:bodyPr wrap="square" rtlCol="0" anchor="ctr">
            <a:spAutoFit/>
          </a:bodyPr>
          <a:lstStyle>
            <a:defPPr>
              <a:defRPr lang="vi-VN"/>
            </a:defPPr>
            <a:lvl1pPr algn="ctr">
              <a:defRPr sz="4000" b="1">
                <a:solidFill>
                  <a:srgbClr val="00FFFF"/>
                </a:solidFill>
                <a:effectLst/>
                <a:latin typeface="Cambria" panose="02040503050406030204" pitchFamily="18" charset="0"/>
                <a:ea typeface="Cambria" panose="02040503050406030204" pitchFamily="18" charset="0"/>
              </a:defRPr>
            </a:lvl1pPr>
          </a:lstStyle>
          <a:p>
            <a:r>
              <a:rPr lang="en-US">
                <a:solidFill>
                  <a:schemeClr val="bg1"/>
                </a:solidFill>
                <a:effectLst/>
              </a:rPr>
              <a:t>T</a:t>
            </a:r>
            <a:r>
              <a:rPr lang="en-US">
                <a:solidFill>
                  <a:schemeClr val="bg1"/>
                </a:solidFill>
              </a:rPr>
              <a:t>ĂNG TỐC</a:t>
            </a:r>
            <a:endParaRPr lang="en-US">
              <a:solidFill>
                <a:schemeClr val="bg1"/>
              </a:solidFill>
              <a:effectLst/>
            </a:endParaRPr>
          </a:p>
        </p:txBody>
      </p:sp>
      <p:sp>
        <p:nvSpPr>
          <p:cNvPr id="42" name="TextBox 41">
            <a:extLst>
              <a:ext uri="{FF2B5EF4-FFF2-40B4-BE49-F238E27FC236}">
                <a16:creationId xmlns:a16="http://schemas.microsoft.com/office/drawing/2014/main" id="{39A78755-918E-4C34-9A85-DC4F3CA159DF}"/>
              </a:ext>
            </a:extLst>
          </p:cNvPr>
          <p:cNvSpPr txBox="1"/>
          <p:nvPr/>
        </p:nvSpPr>
        <p:spPr>
          <a:xfrm>
            <a:off x="552139" y="1348932"/>
            <a:ext cx="11325726" cy="892552"/>
          </a:xfrm>
          <a:prstGeom prst="rect">
            <a:avLst/>
          </a:prstGeom>
          <a:noFill/>
        </p:spPr>
        <p:txBody>
          <a:bodyPr wrap="square" rtlCol="0">
            <a:spAutoFit/>
          </a:bodyPr>
          <a:lstStyle/>
          <a:p>
            <a:pPr algn="just"/>
            <a:r>
              <a:rPr lang="vi-VN" sz="2600" b="1">
                <a:solidFill>
                  <a:srgbClr val="FF0000"/>
                </a:solidFill>
              </a:rPr>
              <a:t>1. </a:t>
            </a:r>
            <a:r>
              <a:rPr lang="vi-VN" sz="2600" b="1"/>
              <a:t>Em thực hành soạn thảo một tệp tin văn bản, sau đó thực hành đính kèm gửi thư cho các bạn trong nhóm.</a:t>
            </a:r>
          </a:p>
        </p:txBody>
      </p:sp>
      <p:sp>
        <p:nvSpPr>
          <p:cNvPr id="7" name="TextBox 6">
            <a:extLst>
              <a:ext uri="{FF2B5EF4-FFF2-40B4-BE49-F238E27FC236}">
                <a16:creationId xmlns:a16="http://schemas.microsoft.com/office/drawing/2014/main" id="{B05F8775-3ECA-4D6E-A2CB-5065E0571D2C}"/>
              </a:ext>
            </a:extLst>
          </p:cNvPr>
          <p:cNvSpPr txBox="1"/>
          <p:nvPr/>
        </p:nvSpPr>
        <p:spPr>
          <a:xfrm>
            <a:off x="762001" y="-34400"/>
            <a:ext cx="7130716" cy="954107"/>
          </a:xfrm>
          <a:prstGeom prst="rect">
            <a:avLst/>
          </a:prstGeom>
          <a:noFill/>
        </p:spPr>
        <p:txBody>
          <a:bodyPr wrap="square" rtlCol="0" anchor="t">
            <a:spAutoFit/>
          </a:bodyPr>
          <a:lstStyle/>
          <a:p>
            <a:pPr algn="ctr"/>
            <a:r>
              <a:rPr lang="en-US" sz="2800" b="1" err="1">
                <a:solidFill>
                  <a:schemeClr val="bg1"/>
                </a:solidFill>
                <a:latin typeface="Cambria" panose="02040503050406030204" pitchFamily="18" charset="0"/>
                <a:ea typeface="Cambria" panose="02040503050406030204" pitchFamily="18" charset="0"/>
              </a:rPr>
              <a:t>Bài</a:t>
            </a:r>
            <a:r>
              <a:rPr lang="en-US" sz="2800" b="1">
                <a:solidFill>
                  <a:schemeClr val="bg1"/>
                </a:solidFill>
                <a:latin typeface="Cambria" panose="02040503050406030204" pitchFamily="18" charset="0"/>
                <a:ea typeface="Cambria" panose="02040503050406030204" pitchFamily="18" charset="0"/>
              </a:rPr>
              <a:t> 3:</a:t>
            </a:r>
          </a:p>
          <a:p>
            <a:pPr algn="ctr"/>
            <a:r>
              <a:rPr lang="vi-VN" sz="2800" b="1">
                <a:solidFill>
                  <a:schemeClr val="bg1"/>
                </a:solidFill>
                <a:latin typeface="Cambria" panose="02040503050406030204" pitchFamily="18" charset="0"/>
                <a:ea typeface="Cambria" panose="02040503050406030204" pitchFamily="18" charset="0"/>
              </a:rPr>
              <a:t>TRAO ĐỔI DỮ LIỆU QUA THƯ ĐIỆN TỬ</a:t>
            </a:r>
          </a:p>
        </p:txBody>
      </p:sp>
      <p:sp>
        <p:nvSpPr>
          <p:cNvPr id="8" name="TextBox 7">
            <a:extLst>
              <a:ext uri="{FF2B5EF4-FFF2-40B4-BE49-F238E27FC236}">
                <a16:creationId xmlns:a16="http://schemas.microsoft.com/office/drawing/2014/main" id="{FB532672-CD3D-4C24-BFBF-0912785DAB8F}"/>
              </a:ext>
            </a:extLst>
          </p:cNvPr>
          <p:cNvSpPr txBox="1"/>
          <p:nvPr/>
        </p:nvSpPr>
        <p:spPr>
          <a:xfrm>
            <a:off x="552139" y="2536448"/>
            <a:ext cx="11325726" cy="892552"/>
          </a:xfrm>
          <a:prstGeom prst="rect">
            <a:avLst/>
          </a:prstGeom>
          <a:noFill/>
        </p:spPr>
        <p:txBody>
          <a:bodyPr wrap="square" rtlCol="0">
            <a:spAutoFit/>
          </a:bodyPr>
          <a:lstStyle/>
          <a:p>
            <a:pPr algn="just"/>
            <a:r>
              <a:rPr lang="vi-VN" sz="2600" b="1">
                <a:solidFill>
                  <a:srgbClr val="FF0000"/>
                </a:solidFill>
              </a:rPr>
              <a:t>2. </a:t>
            </a:r>
            <a:r>
              <a:rPr lang="vi-VN" sz="2600" b="1"/>
              <a:t>Khi nhận được thư của bạn có đính kèm tệp tin, em tìm cách mở tệp tin đính kèm để xem nội dung tệp tin đó.</a:t>
            </a:r>
          </a:p>
        </p:txBody>
      </p:sp>
    </p:spTree>
    <p:extLst>
      <p:ext uri="{BB962C8B-B14F-4D97-AF65-F5344CB8AC3E}">
        <p14:creationId xmlns:p14="http://schemas.microsoft.com/office/powerpoint/2010/main" val="632413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2"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201</cp:revision>
  <dcterms:created xsi:type="dcterms:W3CDTF">2020-03-24T01:54:00Z</dcterms:created>
  <dcterms:modified xsi:type="dcterms:W3CDTF">2020-06-02T06:32:55Z</dcterms:modified>
</cp:coreProperties>
</file>